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435" r:id="rId2"/>
    <p:sldId id="437" r:id="rId3"/>
    <p:sldId id="436" r:id="rId4"/>
    <p:sldId id="455" r:id="rId5"/>
    <p:sldId id="450" r:id="rId6"/>
    <p:sldId id="444" r:id="rId7"/>
    <p:sldId id="447" r:id="rId8"/>
    <p:sldId id="414" r:id="rId9"/>
    <p:sldId id="453" r:id="rId10"/>
    <p:sldId id="369" r:id="rId11"/>
    <p:sldId id="384" r:id="rId12"/>
    <p:sldId id="377" r:id="rId13"/>
    <p:sldId id="383" r:id="rId14"/>
    <p:sldId id="308" r:id="rId15"/>
    <p:sldId id="427" r:id="rId16"/>
    <p:sldId id="440" r:id="rId17"/>
    <p:sldId id="429" r:id="rId18"/>
    <p:sldId id="370" r:id="rId19"/>
    <p:sldId id="378" r:id="rId20"/>
    <p:sldId id="379" r:id="rId21"/>
    <p:sldId id="373" r:id="rId22"/>
    <p:sldId id="380" r:id="rId23"/>
    <p:sldId id="386" r:id="rId24"/>
    <p:sldId id="412" r:id="rId25"/>
    <p:sldId id="388" r:id="rId26"/>
    <p:sldId id="387" r:id="rId27"/>
    <p:sldId id="385" r:id="rId28"/>
    <p:sldId id="406" r:id="rId29"/>
    <p:sldId id="431" r:id="rId30"/>
    <p:sldId id="416" r:id="rId31"/>
    <p:sldId id="389" r:id="rId32"/>
    <p:sldId id="419" r:id="rId33"/>
    <p:sldId id="418" r:id="rId34"/>
    <p:sldId id="372" r:id="rId35"/>
    <p:sldId id="443" r:id="rId36"/>
    <p:sldId id="374" r:id="rId37"/>
    <p:sldId id="350" r:id="rId38"/>
    <p:sldId id="349" r:id="rId39"/>
    <p:sldId id="394" r:id="rId40"/>
    <p:sldId id="395" r:id="rId41"/>
    <p:sldId id="396" r:id="rId42"/>
    <p:sldId id="397" r:id="rId43"/>
    <p:sldId id="398" r:id="rId44"/>
    <p:sldId id="399" r:id="rId45"/>
    <p:sldId id="400" r:id="rId46"/>
    <p:sldId id="401" r:id="rId47"/>
    <p:sldId id="352" r:id="rId48"/>
    <p:sldId id="433" r:id="rId49"/>
    <p:sldId id="361" r:id="rId50"/>
    <p:sldId id="423" r:id="rId51"/>
    <p:sldId id="456" r:id="rId52"/>
    <p:sldId id="460" r:id="rId53"/>
    <p:sldId id="461" r:id="rId54"/>
    <p:sldId id="375" r:id="rId55"/>
    <p:sldId id="404" r:id="rId56"/>
    <p:sldId id="403" r:id="rId57"/>
    <p:sldId id="402" r:id="rId58"/>
    <p:sldId id="424" r:id="rId59"/>
    <p:sldId id="454" r:id="rId60"/>
    <p:sldId id="410" r:id="rId61"/>
    <p:sldId id="391" r:id="rId62"/>
    <p:sldId id="354" r:id="rId63"/>
    <p:sldId id="458" r:id="rId64"/>
    <p:sldId id="321" r:id="rId65"/>
    <p:sldId id="392" r:id="rId66"/>
    <p:sldId id="448" r:id="rId67"/>
    <p:sldId id="353" r:id="rId68"/>
    <p:sldId id="362" r:id="rId69"/>
    <p:sldId id="449" r:id="rId70"/>
    <p:sldId id="439" r:id="rId71"/>
    <p:sldId id="434" r:id="rId72"/>
    <p:sldId id="295" r:id="rId73"/>
    <p:sldId id="368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6"/>
    <p:restoredTop sz="86394"/>
  </p:normalViewPr>
  <p:slideViewPr>
    <p:cSldViewPr snapToGrid="0" snapToObjects="1">
      <p:cViewPr varScale="1">
        <p:scale>
          <a:sx n="100" d="100"/>
          <a:sy n="100" d="100"/>
        </p:scale>
        <p:origin x="-74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FBF00-5AB4-8947-BA83-412D1DE6FCD6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2CCDF-1E28-7E4B-90E8-327BF21963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858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2CCDF-1E28-7E4B-90E8-327BF219639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3440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2CCDF-1E28-7E4B-90E8-327BF219639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8634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7814D3-95CC-144E-BF70-786161FD6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AD44AC-9896-D244-9303-B7380C5E7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231389-7F82-3049-978A-D762362E9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17E7-0843-D94A-991C-044ACC8F58E0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8DAE04-AF2E-6E48-AD0F-2BE067F69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6E35AD-CCBC-8F43-9FBB-36CAF3040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5E3C-2C93-A44C-8660-4B2053B5BD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319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CBC64A-62A6-8F46-8AFD-C2C402E54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7E4D33-0C77-7045-8097-C7281679A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47C5FE-5863-2146-AF24-BDA942347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17E7-0843-D94A-991C-044ACC8F58E0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265C1C-3312-AD4E-887A-8E6703BE8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8D9340-EC6D-2140-936C-76F9C6BEE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5E3C-2C93-A44C-8660-4B2053B5BD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944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8CC4D1-F816-A240-8699-870CC5286E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ED8C7A-0032-564B-8D49-A8F32E733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0B3399-DD13-584C-A442-132FB8611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17E7-0843-D94A-991C-044ACC8F58E0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44F839-E68C-9D4F-8E1C-D0C0ADEF3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136529-29E5-9648-A6B6-227CF49A1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5E3C-2C93-A44C-8660-4B2053B5BD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432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818B12-5506-3A47-A3D1-4B7A5DD5B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659C37-8148-064A-ACB8-F20085928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B52E3D-5652-B04D-926C-628B3FBA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17E7-0843-D94A-991C-044ACC8F58E0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759F50-5268-0647-87B2-6CB71F26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5F3D13-18E5-ED44-A5B1-BDD328E6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5E3C-2C93-A44C-8660-4B2053B5BD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8104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FACFAB-5535-0B41-B6C0-D369F75D3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948E23-D00D-484C-889E-5C83762D0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8A83F4-75BD-6D4C-8826-FE005B63D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17E7-0843-D94A-991C-044ACC8F58E0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205451-1061-3F4F-B7D2-CC133A788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77BE26-ABF5-F44D-A831-BD4F5186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5E3C-2C93-A44C-8660-4B2053B5BD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8959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2FB460-DE9C-764A-AF5C-25F9270A4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D436C2-C830-C14C-9BBB-66CE1627D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B879B6-17D4-7148-A348-132FDE6B4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80D4A1-60CD-7A48-9515-D08A46B33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17E7-0843-D94A-991C-044ACC8F58E0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581231-D8C6-E640-B3BB-EFA7D57BE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9CFE34-6E0D-934A-9AB0-1C98CC57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5E3C-2C93-A44C-8660-4B2053B5BD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2712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B113EF-1A15-BE49-9382-C7E2B70AF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CCBB50-1837-5D41-BB8A-41772BB6A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3DEF4A-D4C3-5E46-938F-D15A0D83E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65C0850-A887-6145-9C8D-7AAC50B80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5FF332B-3F23-5346-98D7-BD7A9CF6A7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E89063B-ADE8-A04C-A7D1-27C43B00D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17E7-0843-D94A-991C-044ACC8F58E0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50AD8CE-96A9-7D44-8D73-1E701FEE6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257572E-39FC-304F-B38D-3B7A45F58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5E3C-2C93-A44C-8660-4B2053B5BD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491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39ED10-8C36-4A46-A3B4-FAE7B7176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2DC52E6-15DB-3749-931A-CFA02E451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17E7-0843-D94A-991C-044ACC8F58E0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A3D8686-49A1-F041-A901-3C20B0939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ED9A815-E4E3-C145-AB09-D0DD3DE96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5E3C-2C93-A44C-8660-4B2053B5BD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7681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0DCEBB3-9F69-9B4D-BE89-B6CF5D6C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17E7-0843-D94A-991C-044ACC8F58E0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4A73D87-8C4E-A941-B440-C56E70EAA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34CCD20-2B2D-C041-A85A-BA865FF1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5E3C-2C93-A44C-8660-4B2053B5BD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562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21AC54-C3B6-6F4E-93F6-38D5FD2F1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7063C3-6168-DD4B-80DF-FBFDF6980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E3E4504-D36E-ED41-AD8D-02BA1EAAB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7C5351-718C-404E-9137-D0E3C7828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17E7-0843-D94A-991C-044ACC8F58E0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360264-19A2-4A49-A347-02666CD25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D09283-857F-E341-9149-E7C3F8150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5E3C-2C93-A44C-8660-4B2053B5BD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949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3E2AB0-5D90-8342-BED9-61352AE42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8B3E570-F7C4-9842-B2E8-76A0BFA66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8131DA-A24A-5346-A429-E9703C03E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242A9D-573E-5B40-B911-80BEF44D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17E7-0843-D94A-991C-044ACC8F58E0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090CE8-5416-D341-B606-B7C4D34A7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667A8A-BCBE-ED4B-B40D-8E469D7AC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5E3C-2C93-A44C-8660-4B2053B5BD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9494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9EF74A6-C947-2A40-A047-552F44516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690EA0-52FE-F343-B52B-285C630EB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DE208E-AFA4-5642-8158-C53731DEB9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217E7-0843-D94A-991C-044ACC8F58E0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05A52-F317-AF4F-A5A1-02A556B02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A36B5E-98B2-DC47-B792-378927DA7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45E3C-2C93-A44C-8660-4B2053B5BD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816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owa Select">
            <a:extLst>
              <a:ext uri="{FF2B5EF4-FFF2-40B4-BE49-F238E27FC236}">
                <a16:creationId xmlns:a16="http://schemas.microsoft.com/office/drawing/2014/main" xmlns="" id="{EEB70302-59BF-EC27-4AC8-0635E2DB7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706"/>
          <a:stretch/>
        </p:blipFill>
        <p:spPr bwMode="auto">
          <a:xfrm>
            <a:off x="1365892" y="1092621"/>
            <a:ext cx="3139949" cy="1533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0" descr="data:image/png;base64,iVBORw0KGgoAAAANSUhEUgAAANoAAADnCAMAAABPJ7iaAAAAflBMVEX///8+X5Q7XZMyV5Dz9flMapwtVI76+/0qUo1IZ5k1WZHt7/QjTovf5OyDlbY4W5KNnrt0iK0fTIrX3eejsMe0vtGHmbhjfKZZdKF6jrHO1eHk6O+bqcOqtszBydm7xNaSor5VcZ9tg6pgeaQSR4jR2OQAQIQAOYGwu88HQ4VU8iuBAAAKzUlEQVR4nO2daYOiuhKGgSAECCCLKIhsah/P//+Dl2yISnCWBmfuqedDTw9CJq9JKpVKqNE0AAAAAAAAAAAAAAAAAAAAAAAAAAAAAAAAAACAvxX7BfW9TvBTBc0VtQL2P5eYIAm+XP5tlfdeCVJX1v73crkXxDGc9pCn1XGJiv8Apumf9NBg4MC3TVN5axSi21xBXrURBbkWRq7e/7SQiyy8OX2u/c6G3oPK2Zs8ohubNwW1rCC3qY6mrdnmsc5cS9cNhNLvq+zPUWBaI0vdYJTG1XVczBd0Q88F2Ts3pJcO84UvhkelGfvZe2zaIGH3AwXplvfwYEf1hs5ntHkW/cfn7J+m1fQeHXuzN9n6q7R+kLq0l85/c0vBpLnb2Xs2fBjNj0fNMSakaTq9ine/V8lf4wekXVlX67vtfEnT0na0fMP5zVr+Ej8gLQrDlnW2erakaWka+16I/5vV/BXeS/NwuC/YiFRP6RSFtI5enpsVF+O9tNK1KjFkkrmSFNICOgF8ZHJ7L82iIyVFbw3pnLR3JmgR3kqrLXTqfSlmDWZndoU05u78ma12MAh1A/O3/Wpamk2YBXrjyizCO2kJdjP+5zv7Py3txPwv8gkn+Z20PMTccLfMH6zUJU1KM0PmfTffUNOf5o00j4TCS2JzbzjjMk1KO4TMifzIyuaNtNKVHr/Nvn+sXlxyaQ+Gxt8w86h/0D1WSzMMXf7auPNdl0lD16GBklOHe2UG7j60Gp2Xxi2/uJPZOqwsiUnTMUGbzfncGgQj1hnbmeG5LPPSDuEoJtIxQ6J04rk017Jwj4VC9lcj+oT3yJmVlpDxJ2xBrg4kMGlhWRc91e6UbzC1+wZ2y/mF3mLMSstDMjYbrPL4qijpxYx4qcEmNYQ/4WbNS+t9/oeoAZt+w0hR0pTxL9n6XMcfWWbPSSvRUxOxihKFKZ+c1xLMI2ZvAiuLMCct1I20HJGygJzKi6fSDPdZ95XwdvtACGFGWm3RUOkYl0cSpkvi0l7msIw9ZCgeWpIZaQfDyIIHMoe1wPRMpZBmiuE2u4xdBC4tm/hE+vxjWBzVOE+WpJCm7floO008sizqVnuy/Ax7JoijksYcNN1tfruqPwuTNrXENPFUvHjLHMnJQIJKGl+xvQl1LgGTNuU9pWhqaewzjwRN2X+VtJTP2+tP21zaxBgPp+OizJGcHDgqadxEzi1iF4JJm1jfV9b0wK+U0WCVND5hrBdCsH1hCqg04/B6Q2vg6cqEKvuvkMais9M2eBF8FxMeC6bSJqxIgVVBx9JV2H86501IY8FZ4802zzdCYziI1b2XNhVebA3V4OChrdeNRNudbLU9G2lkfrvgGzGRIeMcR6xbr43Wj6jXYCmHT22v8X9uO5+k+S1X1nxHrX8I2x36/w6FryPNC9UBHr77qaPneYrbeHf8VJITtjwla8aO2WYl2+ds0et2bEL3CsNucvFi7kNu8qzsoYESxAMGWN9n5amuT2mns6iPS86rxhDMkBkDJz3E+ycF9raNUdhjxfvmyf77QRtbw0mT+BzwZ6uqzkkoQWK1gFx6xGLTrO0Xmznp62hdnJfxbUaDo5/n+eNnxzJ9oOTS9l3XRS8EWVknH4lAenVZ7j4XbgIAAAAAAACAP4bN6uhrBevkGfj1UOyBfD8uWpvVAj/m+nz2VRQAAAAAAAAA+C/iF9ek51r07rgpf1//fNgSeNeSYKxXCZV2PWGM4zz5v9mQysL7OaUb0q1P1uWbyVw8NFNtGfMvFP5dPEl7967838R/U9p1txsOivv+8egnw2EQYU39YffdLOjfe+Pa/xAm1usvFbJsu0rT9Kgla0ZGlNJuuCyqbSxeyfV2cRz5w8Efs76QqGm62Cl5Ze1jHsdV//nx1t/I7zkGSJ482Dq1fyyiTbvmCxoqaRE/wOTH8vTZ+fE4bhvSn/b2YojLO/l+QmHJtzCO4hidvREfnb4+Jg0N0oKLmBLqi6jn/lHaIeTN1Vjilx0W53iPlkF4HFVKOyP5VLfmpJm5hqMLwuEloGs8HOIMCf+mFdI0x+LaB2l+u8MWG5VCWn0ZDgtd13R1MhfVMvrpYyktsBp5QyC6l0raCbnsz7s0p39cp58KaS35zCtQmXs/8OgRKW10wDq1+HFOlbQE8+ObY2na2aKji0vzyAfeyKBMSxsd8LxZvGYqaR7hg/VBmq3jrZRWYNG5j02U56f1TmsppN03VHYWr5lSGuYnJh+kaT4mu0Ha0GoRfjrHtijT0hxrSDHxrkNeLX4I/FGaVhGceEyaT4bXAQJrtVPVmkpadq9DgPnZU5W00uKT1pM0rcRGwgu5H1DOV5XWTErz46ET6c/G32Tel5RmhzE36M/S+klfb9gvKZHdcF1pQXiXdjf+WnYRW3z1RRwYltJsXnMprZNT+l2aLKOVM8hBzv/rSnOMe+aWFBlD3oaIv/7kX2RlDuLChjeBzhwt/3CRs0QqpV1lGZ48IG63hLdsTuZTPn0jRdm6hoGjho7zJg+dnq1oxBvaVlVmiL9dG2T0t6IYs4FT57rjRPmhk8KON8fRT327eqeDnokWL4Y2OqH9rjqdSb6ao2WbPB0gs2Av642kroaamOZD7sDXtQm9wj6zRx+PbvOrul51SQMAAAAAAPAnUOUbvQ16b/H2qfzEC7GLndrTzCRAzUcyUy7Hfli2JESZr+evZI/vOXqSy8dyXS1AaY1fAs8/kU90ITwSjsNn/j2txK/ndP9DFmUlekyHK0NPu3OQdTm3l2YdnO/6g313o7m1o/2+baPboKMYvpVd7ur8ySo7b/sSq26/j2hXt72q2q0VJN8YU2+Um4cDrXIhQz8FIXIbwieEyy/i6OhvY13WtBtFv1MRldVskdnOEQE/859srTY1LZ28XrV5SKf/ur+4WUmcIf9V3oo9q2NMDWsmgpCadxllQ/CJvF/s+ici7H+bzga0BEc8Ja0hctPI4Qk5rs1ZpPfxNmk8luZjkT8kO40tbdSK7R1nKJLmE7Dj9bZskilpNho2E0vCTOa1qUSULasepXnY4mEgR9vft5qSwLT47uGwS+dQbyBaMRvTZKsleEhdVvOmuG41ng/edrXyQVpNeFudbloVD8kbkrwfnha9b5CWkINWrLkZZaKJ3CaFNVShwiybRS/txMKl6elRWoJFTgi6U3jPhtZL6x+g6UnvCXK28U1f1Y2bypRSWIY0Y8UgzcZ02IX2XRqJqrQRDxdN/+MWS0NCpWk53bYf5f5xVkw2QrlZr/ltfIzuHZJNaL20ftil2q7RnjqkoOvyPI9kZJxL0w54O5YWrL3tazzmBGR1CgcvuSEs8E2l9fOERiexKWlHbHqeZzbSAHJppkvq0ZGv/DWH2rIUZJzCkp99SIeuo/NTEVRaP4VFtIGnpGXcgCTSkHBp/fRmjeaxYG1p2im2Ijm0OjF0NqLv1F989PhU2jG+0LpNSLMvouEdYUh84ZfVZCQtX/8cQo2wVV49+t/wSDNgtgZVUf8rpJashh0bSl3ML+4uQ/LRrdxQO4tmO8ksQdt7hzTdy/qp081yE399fW3S0aC7bQ77NuBfs13VNVVKj5VdyzwIanrttruJjZcmD2r6qH0r0/Jq965zWVaihYaW9eu6qj6yJpj5v5IAAAAAAAAAAAAAAAAAAAAAAAAAAAAAAAAAAAAAAAAAAAAAAAAAAACAH+F/9rmmLGZMsW4AAAAASUVORK5CYII=">
            <a:extLst>
              <a:ext uri="{FF2B5EF4-FFF2-40B4-BE49-F238E27FC236}">
                <a16:creationId xmlns:a16="http://schemas.microsoft.com/office/drawing/2014/main" xmlns="" id="{3D9BE90F-6E62-85AD-114C-5AA36667D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0353" y="889353"/>
            <a:ext cx="1793729" cy="1900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2" descr="Cargill introduces new revenue stream for farmers as part of 10 million  acre regenerative agriculture commitment">
            <a:extLst>
              <a:ext uri="{FF2B5EF4-FFF2-40B4-BE49-F238E27FC236}">
                <a16:creationId xmlns:a16="http://schemas.microsoft.com/office/drawing/2014/main" xmlns="" id="{F806DD55-DC8D-FFDB-4FC6-C0184E07D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8594" y="1092621"/>
            <a:ext cx="2853801" cy="1494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2" descr="1,464 Walmart Logo Images, Stock Photos &amp; Vectors | Shutterstock">
            <a:extLst>
              <a:ext uri="{FF2B5EF4-FFF2-40B4-BE49-F238E27FC236}">
                <a16:creationId xmlns:a16="http://schemas.microsoft.com/office/drawing/2014/main" xmlns="" id="{EDA12E11-C966-315A-0BD1-B497D27D8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906" b="25633"/>
          <a:stretch/>
        </p:blipFill>
        <p:spPr bwMode="auto">
          <a:xfrm>
            <a:off x="8417526" y="4981608"/>
            <a:ext cx="3443568" cy="1140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4" descr="Driscoll's newest high-flavor innovation, Tropical Bliss™, joins Rosé  Berries™ and Sweetest Batch™ in the grocery aisle">
            <a:extLst>
              <a:ext uri="{FF2B5EF4-FFF2-40B4-BE49-F238E27FC236}">
                <a16:creationId xmlns:a16="http://schemas.microsoft.com/office/drawing/2014/main" xmlns="" id="{36B6F7C2-6664-53B1-F81B-F69234180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3032" y="3182348"/>
            <a:ext cx="2841650" cy="1494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JBS goes up in CDP global sustainability ranking | The National Provisioner">
            <a:extLst>
              <a:ext uri="{FF2B5EF4-FFF2-40B4-BE49-F238E27FC236}">
                <a16:creationId xmlns:a16="http://schemas.microsoft.com/office/drawing/2014/main" xmlns="" id="{6F2673F7-6232-5EE8-0E3E-E6D63F4DD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920" r="701" b="30481"/>
          <a:stretch/>
        </p:blipFill>
        <p:spPr bwMode="auto">
          <a:xfrm>
            <a:off x="1851168" y="5063548"/>
            <a:ext cx="4244832" cy="976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30" descr="fairlife Home">
            <a:extLst>
              <a:ext uri="{FF2B5EF4-FFF2-40B4-BE49-F238E27FC236}">
                <a16:creationId xmlns:a16="http://schemas.microsoft.com/office/drawing/2014/main" xmlns="" id="{8A67357B-D724-DF04-D85F-495717924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397" y="3455948"/>
            <a:ext cx="4464286" cy="1155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0813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Cargill introduces new revenue stream for farmers as part of 10 million  acre regenerative agriculture commitment">
            <a:extLst>
              <a:ext uri="{FF2B5EF4-FFF2-40B4-BE49-F238E27FC236}">
                <a16:creationId xmlns:a16="http://schemas.microsoft.com/office/drawing/2014/main" xmlns="" id="{7F24CB30-4A83-6FB2-C5A1-05EDA430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9748" y="1614182"/>
            <a:ext cx="6932504" cy="3629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50309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on a white background&#10;&#10;Description automatically generated">
            <a:extLst>
              <a:ext uri="{FF2B5EF4-FFF2-40B4-BE49-F238E27FC236}">
                <a16:creationId xmlns:a16="http://schemas.microsoft.com/office/drawing/2014/main" xmlns="" id="{759574F9-12F9-97CF-F694-2CA6E8025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027" y="1567933"/>
            <a:ext cx="9247945" cy="3722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52837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xmlns="" id="{E8439BE5-81BA-2BE2-45B1-71D9FE51E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570181"/>
            <a:ext cx="8848725" cy="57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0607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The Cost of a Farm Bill: 2023 Row Crop Priorities | AgWeb">
            <a:extLst>
              <a:ext uri="{FF2B5EF4-FFF2-40B4-BE49-F238E27FC236}">
                <a16:creationId xmlns:a16="http://schemas.microsoft.com/office/drawing/2014/main" xmlns="" id="{E8F1AF69-EA7B-44C5-2FF0-60B6B7A8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819" y="797442"/>
            <a:ext cx="7368362" cy="526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941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5B2B69-B5B6-B64E-B7AA-8F1ADF919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569" y="800042"/>
            <a:ext cx="7254862" cy="5257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15666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S obesity rates have tripled over the last 60 years">
            <a:extLst>
              <a:ext uri="{FF2B5EF4-FFF2-40B4-BE49-F238E27FC236}">
                <a16:creationId xmlns:a16="http://schemas.microsoft.com/office/drawing/2014/main" xmlns="" id="{5D2BA26D-2995-27AD-8E61-1292ACE8E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3547" y="489284"/>
            <a:ext cx="5702505" cy="5879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Weighing In by Julie Guthman - Paper - University of California Press">
            <a:extLst>
              <a:ext uri="{FF2B5EF4-FFF2-40B4-BE49-F238E27FC236}">
                <a16:creationId xmlns:a16="http://schemas.microsoft.com/office/drawing/2014/main" xmlns="" id="{7025C074-E425-419C-EB65-C8C936B6C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2400" y="1490133"/>
            <a:ext cx="2586053" cy="3877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13210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ADD812-B707-6B72-38D1-D5157E4E2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78" y="840014"/>
            <a:ext cx="10819643" cy="5177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55173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licopter flying over a field&#10;&#10;Description automatically generated">
            <a:extLst>
              <a:ext uri="{FF2B5EF4-FFF2-40B4-BE49-F238E27FC236}">
                <a16:creationId xmlns:a16="http://schemas.microsoft.com/office/drawing/2014/main" xmlns="" id="{B095A278-0B96-A050-0DFA-C4A428B32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10" y="410744"/>
            <a:ext cx="7543800" cy="5041900"/>
          </a:xfrm>
          <a:prstGeom prst="rect">
            <a:avLst/>
          </a:prstGeom>
        </p:spPr>
      </p:pic>
      <p:pic>
        <p:nvPicPr>
          <p:cNvPr id="5" name="Picture 4" descr="A close up of a text&#10;&#10;Description automatically generated">
            <a:extLst>
              <a:ext uri="{FF2B5EF4-FFF2-40B4-BE49-F238E27FC236}">
                <a16:creationId xmlns:a16="http://schemas.microsoft.com/office/drawing/2014/main" xmlns="" id="{8C0BF7A3-0AB0-E482-2F28-E6AF164C7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774" y="4394700"/>
            <a:ext cx="5962010" cy="211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8796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ata:image/png;base64,iVBORw0KGgoAAAANSUhEUgAAANoAAADnCAMAAABPJ7iaAAAAflBMVEX///8+X5Q7XZMyV5Dz9flMapwtVI76+/0qUo1IZ5k1WZHt7/QjTovf5OyDlbY4W5KNnrt0iK0fTIrX3eejsMe0vtGHmbhjfKZZdKF6jrHO1eHk6O+bqcOqtszBydm7xNaSor5VcZ9tg6pgeaQSR4jR2OQAQIQAOYGwu88HQ4VU8iuBAAAKzUlEQVR4nO2daYOiuhKGgSAECCCLKIhsah/P//+Dl2yISnCWBmfuqedDTw9CJq9JKpVKqNE0AAAAAAAAAAAAAAAAAAAAAAAAAAAAAAAAAACAvxX7BfW9TvBTBc0VtQL2P5eYIAm+XP5tlfdeCVJX1v73crkXxDGc9pCn1XGJiv8Apumf9NBg4MC3TVN5axSi21xBXrURBbkWRq7e/7SQiyy8OX2u/c6G3oPK2Zs8ohubNwW1rCC3qY6mrdnmsc5cS9cNhNLvq+zPUWBaI0vdYJTG1XVczBd0Q88F2Ts3pJcO84UvhkelGfvZe2zaIGH3AwXplvfwYEf1hs5ntHkW/cfn7J+m1fQeHXuzN9n6q7R+kLq0l85/c0vBpLnb2Xs2fBjNj0fNMSakaTq9ine/V8lf4wekXVlX67vtfEnT0na0fMP5zVr+Ej8gLQrDlnW2erakaWka+16I/5vV/BXeS/NwuC/YiFRP6RSFtI5enpsVF+O9tNK1KjFkkrmSFNICOgF8ZHJ7L82iIyVFbw3pnLR3JmgR3kqrLXTqfSlmDWZndoU05u78ma12MAh1A/O3/Wpamk2YBXrjyizCO2kJdjP+5zv7Py3txPwv8gkn+Z20PMTccLfMH6zUJU1KM0PmfTffUNOf5o00j4TCS2JzbzjjMk1KO4TMifzIyuaNtNKVHr/Nvn+sXlxyaQ+Gxt8w86h/0D1WSzMMXf7auPNdl0lD16GBklOHe2UG7j60Gp2Xxi2/uJPZOqwsiUnTMUGbzfncGgQj1hnbmeG5LPPSDuEoJtIxQ6J04rk017Jwj4VC9lcj+oT3yJmVlpDxJ2xBrg4kMGlhWRc91e6UbzC1+wZ2y/mF3mLMSstDMjYbrPL4qijpxYx4qcEmNYQ/4WbNS+t9/oeoAZt+w0hR0pTxL9n6XMcfWWbPSSvRUxOxihKFKZ+c1xLMI2ZvAiuLMCct1I20HJGygJzKi6fSDPdZ95XwdvtACGFGWm3RUOkYl0cSpkvi0l7msIw9ZCgeWpIZaQfDyIIHMoe1wPRMpZBmiuE2u4xdBC4tm/hE+vxjWBzVOE+WpJCm7floO008sizqVnuy/Ax7JoijksYcNN1tfruqPwuTNrXENPFUvHjLHMnJQIJKGl+xvQl1LgGTNuU9pWhqaewzjwRN2X+VtJTP2+tP21zaxBgPp+OizJGcHDgqadxEzi1iF4JJm1jfV9b0wK+U0WCVND5hrBdCsH1hCqg04/B6Q2vg6cqEKvuvkMais9M2eBF8FxMeC6bSJqxIgVVBx9JV2H86501IY8FZ4802zzdCYziI1b2XNhVebA3V4OChrdeNRNudbLU9G2lkfrvgGzGRIeMcR6xbr43Wj6jXYCmHT22v8X9uO5+k+S1X1nxHrX8I2x36/w6FryPNC9UBHr77qaPneYrbeHf8VJITtjwla8aO2WYl2+ds0et2bEL3CsNucvFi7kNu8qzsoYESxAMGWN9n5amuT2mns6iPS86rxhDMkBkDJz3E+ycF9raNUdhjxfvmyf77QRtbw0mT+BzwZ6uqzkkoQWK1gFx6xGLTrO0Xmznp62hdnJfxbUaDo5/n+eNnxzJ9oOTS9l3XRS8EWVknH4lAenVZ7j4XbgIAAAAAAACAP4bN6uhrBevkGfj1UOyBfD8uWpvVAj/m+nz2VRQAAAAAAAAA+C/iF9ek51r07rgpf1//fNgSeNeSYKxXCZV2PWGM4zz5v9mQysL7OaUb0q1P1uWbyVw8NFNtGfMvFP5dPEl7967838R/U9p1txsOivv+8egnw2EQYU39YffdLOjfe+Pa/xAm1usvFbJsu0rT9Kgla0ZGlNJuuCyqbSxeyfV2cRz5w8Efs76QqGm62Cl5Ze1jHsdV//nx1t/I7zkGSJ482Dq1fyyiTbvmCxoqaRE/wOTH8vTZ+fE4bhvSn/b2YojLO/l+QmHJtzCO4hidvREfnb4+Jg0N0oKLmBLqi6jn/lHaIeTN1Vjilx0W53iPlkF4HFVKOyP5VLfmpJm5hqMLwuEloGs8HOIMCf+mFdI0x+LaB2l+u8MWG5VCWn0ZDgtd13R1MhfVMvrpYyktsBp5QyC6l0raCbnsz7s0p39cp58KaS35zCtQmXs/8OgRKW10wDq1+HFOlbQE8+ObY2na2aKji0vzyAfeyKBMSxsd8LxZvGYqaR7hg/VBmq3jrZRWYNG5j02U56f1TmsppN03VHYWr5lSGuYnJh+kaT4mu0Ha0GoRfjrHtijT0hxrSDHxrkNeLX4I/FGaVhGceEyaT4bXAQJrtVPVmkpadq9DgPnZU5W00uKT1pM0rcRGwgu5H1DOV5XWTErz46ET6c/G32Tel5RmhzE36M/S+klfb9gvKZHdcF1pQXiXdjf+WnYRW3z1RRwYltJsXnMprZNT+l2aLKOVM8hBzv/rSnOMe+aWFBlD3oaIv/7kX2RlDuLChjeBzhwt/3CRs0QqpV1lGZ48IG63hLdsTuZTPn0jRdm6hoGjho7zJg+dnq1oxBvaVlVmiL9dG2T0t6IYs4FT57rjRPmhk8KON8fRT327eqeDnokWL4Y2OqH9rjqdSb6ao2WbPB0gs2Av642kroaamOZD7sDXtQm9wj6zRx+PbvOrul51SQMAAAAAAPAnUOUbvQ16b/H2qfzEC7GLndrTzCRAzUcyUy7Hfli2JESZr+evZI/vOXqSy8dyXS1AaY1fAs8/kU90ITwSjsNn/j2txK/ndP9DFmUlekyHK0NPu3OQdTm3l2YdnO/6g313o7m1o/2+baPboKMYvpVd7ur8ySo7b/sSq26/j2hXt72q2q0VJN8YU2+Um4cDrXIhQz8FIXIbwieEyy/i6OhvY13WtBtFv1MRldVskdnOEQE/859srTY1LZ28XrV5SKf/ur+4WUmcIf9V3oo9q2NMDWsmgpCadxllQ/CJvF/s+ici7H+bzga0BEc8Ja0hctPI4Qk5rs1ZpPfxNmk8luZjkT8kO40tbdSK7R1nKJLmE7Dj9bZskilpNho2E0vCTOa1qUSULasepXnY4mEgR9vft5qSwLT47uGwS+dQbyBaMRvTZKsleEhdVvOmuG41ng/edrXyQVpNeFudbloVD8kbkrwfnha9b5CWkINWrLkZZaKJ3CaFNVShwiybRS/txMKl6elRWoJFTgi6U3jPhtZL6x+g6UnvCXK28U1f1Y2bypRSWIY0Y8UgzcZ02IX2XRqJqrQRDxdN/+MWS0NCpWk53bYf5f5xVkw2QrlZr/ltfIzuHZJNaL20ftil2q7RnjqkoOvyPI9kZJxL0w54O5YWrL3tazzmBGR1CgcvuSEs8E2l9fOERiexKWlHbHqeZzbSAHJppkvq0ZGv/DWH2rIUZJzCkp99SIeuo/NTEVRaP4VFtIGnpGXcgCTSkHBp/fRmjeaxYG1p2im2Ijm0OjF0NqLv1F989PhU2jG+0LpNSLMvouEdYUh84ZfVZCQtX/8cQo2wVV49+t/wSDNgtgZVUf8rpJashh0bSl3ML+4uQ/LRrdxQO4tmO8ksQdt7hzTdy/qp081yE399fW3S0aC7bQ77NuBfs13VNVVKj5VdyzwIanrttruJjZcmD2r6qH0r0/Jq965zWVaihYaW9eu6qj6yJpj5v5IAAAAAAAAAAAAAAAAAAAAAAAAAAAAAAAAAAAAAAAAAAAAAAAAAAACAH+F/9rmmLGZMsW4AAAAASUVORK5CYII=">
            <a:extLst>
              <a:ext uri="{FF2B5EF4-FFF2-40B4-BE49-F238E27FC236}">
                <a16:creationId xmlns:a16="http://schemas.microsoft.com/office/drawing/2014/main" xmlns="" id="{0B0008F3-62A2-2EEB-C24A-0EF54F609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7959" y="1346858"/>
            <a:ext cx="3956082" cy="4191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37253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Picture 26" descr="Panera Bread Logo PNG vector in SVG, PDF, AI, CDR format">
            <a:extLst>
              <a:ext uri="{FF2B5EF4-FFF2-40B4-BE49-F238E27FC236}">
                <a16:creationId xmlns:a16="http://schemas.microsoft.com/office/drawing/2014/main" xmlns="" id="{62A9E6F3-CC2D-AF48-D766-F6CB75E75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5586" y="913405"/>
            <a:ext cx="3689723" cy="276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eet's Coffee | Logopedia | Fandom">
            <a:extLst>
              <a:ext uri="{FF2B5EF4-FFF2-40B4-BE49-F238E27FC236}">
                <a16:creationId xmlns:a16="http://schemas.microsoft.com/office/drawing/2014/main" xmlns="" id="{079AB9A4-BCDF-B570-95C8-BDF75C0EF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511" y="168363"/>
            <a:ext cx="1586170" cy="15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ibou Coffee - Wikipedia">
            <a:extLst>
              <a:ext uri="{FF2B5EF4-FFF2-40B4-BE49-F238E27FC236}">
                <a16:creationId xmlns:a16="http://schemas.microsoft.com/office/drawing/2014/main" xmlns="" id="{FB6B75EE-4627-FF88-F13C-E8AC5FAF2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81" y="2208656"/>
            <a:ext cx="2058830" cy="205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ruegger's Bagels - Everything You Need In A Single NY Bagel">
            <a:extLst>
              <a:ext uri="{FF2B5EF4-FFF2-40B4-BE49-F238E27FC236}">
                <a16:creationId xmlns:a16="http://schemas.microsoft.com/office/drawing/2014/main" xmlns="" id="{7D362024-04BB-0832-AE06-F34A5CCE1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2447" y="1643535"/>
            <a:ext cx="1872802" cy="170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ome - Einstein Bros. Bagels">
            <a:extLst>
              <a:ext uri="{FF2B5EF4-FFF2-40B4-BE49-F238E27FC236}">
                <a16:creationId xmlns:a16="http://schemas.microsoft.com/office/drawing/2014/main" xmlns="" id="{95E15D37-8D62-EE73-82DC-06FE838D6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2483" y="4636296"/>
            <a:ext cx="1920091" cy="192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Manhattan Bagel Logo PNG Transparent &amp; SVG Vector - Freebie Supply">
            <a:extLst>
              <a:ext uri="{FF2B5EF4-FFF2-40B4-BE49-F238E27FC236}">
                <a16:creationId xmlns:a16="http://schemas.microsoft.com/office/drawing/2014/main" xmlns="" id="{27CEA6F2-281F-F13F-2787-F5EF0A859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3106" y="3185688"/>
            <a:ext cx="2032988" cy="203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Noah's Bagels — Rubber &amp; Road Creative Agency">
            <a:extLst>
              <a:ext uri="{FF2B5EF4-FFF2-40B4-BE49-F238E27FC236}">
                <a16:creationId xmlns:a16="http://schemas.microsoft.com/office/drawing/2014/main" xmlns="" id="{D1FCA014-662C-81BE-496C-B215283A0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4509" y="3415179"/>
            <a:ext cx="2032988" cy="103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xmlns="" id="{F853D115-9ABB-8C92-5A11-C7C291DA9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637" y="4883164"/>
            <a:ext cx="4851021" cy="167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Pret A Manger logo - Fonts In Use">
            <a:extLst>
              <a:ext uri="{FF2B5EF4-FFF2-40B4-BE49-F238E27FC236}">
                <a16:creationId xmlns:a16="http://schemas.microsoft.com/office/drawing/2014/main" xmlns="" id="{5188DF8A-77D1-48B0-0104-B14CD928C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8780" y="3088"/>
            <a:ext cx="5727700" cy="144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offee Roasted Daily | Stumptown Coffee Roasters">
            <a:extLst>
              <a:ext uri="{FF2B5EF4-FFF2-40B4-BE49-F238E27FC236}">
                <a16:creationId xmlns:a16="http://schemas.microsoft.com/office/drawing/2014/main" xmlns="" id="{73D862ED-D688-CB82-1F06-096709EDA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5466" y="5613155"/>
            <a:ext cx="4121943" cy="87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Intelligentsia Coffee Opening Cafe, Training Lab in Watertown | Watertown  News">
            <a:extLst>
              <a:ext uri="{FF2B5EF4-FFF2-40B4-BE49-F238E27FC236}">
                <a16:creationId xmlns:a16="http://schemas.microsoft.com/office/drawing/2014/main" xmlns="" id="{10130186-086A-3F0F-1B1E-C06045DE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7234" y="105064"/>
            <a:ext cx="27940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Green Mountain Coffee Roasters Updates Logo...Again - Springboard">
            <a:extLst>
              <a:ext uri="{FF2B5EF4-FFF2-40B4-BE49-F238E27FC236}">
                <a16:creationId xmlns:a16="http://schemas.microsoft.com/office/drawing/2014/main" xmlns="" id="{C741C4D9-3677-C23E-E95D-9BA245E08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12017" y="3209928"/>
            <a:ext cx="1872802" cy="130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Shop Coffee | Coffee Subscription | Trade | Trade Coffee">
            <a:extLst>
              <a:ext uri="{FF2B5EF4-FFF2-40B4-BE49-F238E27FC236}">
                <a16:creationId xmlns:a16="http://schemas.microsoft.com/office/drawing/2014/main" xmlns="" id="{C348DCA1-B785-5C41-F7F7-851290970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1264" y="1676670"/>
            <a:ext cx="2472334" cy="79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Keurig | Logopedia | Fandom">
            <a:extLst>
              <a:ext uri="{FF2B5EF4-FFF2-40B4-BE49-F238E27FC236}">
                <a16:creationId xmlns:a16="http://schemas.microsoft.com/office/drawing/2014/main" xmlns="" id="{A92A9B5E-555C-8042-BB95-D8E0E780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0425" y="2709627"/>
            <a:ext cx="2859521" cy="280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0223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ble with numbers and a number of people&#10;&#10;AI-generated content may be incorrect.">
            <a:extLst>
              <a:ext uri="{FF2B5EF4-FFF2-40B4-BE49-F238E27FC236}">
                <a16:creationId xmlns:a16="http://schemas.microsoft.com/office/drawing/2014/main" xmlns="" id="{C37E8EFE-E066-E0DE-7482-4F36DE3E6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50" y="114300"/>
            <a:ext cx="53467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0834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logo&#10;&#10;Description automatically generated">
            <a:extLst>
              <a:ext uri="{FF2B5EF4-FFF2-40B4-BE49-F238E27FC236}">
                <a16:creationId xmlns:a16="http://schemas.microsoft.com/office/drawing/2014/main" xmlns="" id="{2B6B093D-29F6-FD22-84B2-E9D0BDD25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76300"/>
            <a:ext cx="5245100" cy="5105400"/>
          </a:xfrm>
          <a:prstGeom prst="rect">
            <a:avLst/>
          </a:prstGeom>
        </p:spPr>
      </p:pic>
      <p:pic>
        <p:nvPicPr>
          <p:cNvPr id="7" name="Picture 6" descr="A screenshot of a logo&#10;&#10;Description automatically generated">
            <a:extLst>
              <a:ext uri="{FF2B5EF4-FFF2-40B4-BE49-F238E27FC236}">
                <a16:creationId xmlns:a16="http://schemas.microsoft.com/office/drawing/2014/main" xmlns="" id="{D13EAB90-BDF8-9522-2603-61CEEB2DA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468" y="850900"/>
            <a:ext cx="51054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1720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Picture 30" descr="fairlife Home">
            <a:extLst>
              <a:ext uri="{FF2B5EF4-FFF2-40B4-BE49-F238E27FC236}">
                <a16:creationId xmlns:a16="http://schemas.microsoft.com/office/drawing/2014/main" xmlns="" id="{537110F5-37F8-047E-D6DE-D446D1000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1714" y="2273866"/>
            <a:ext cx="8928572" cy="2310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71163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airlife Lactose-free 2% Milk - 52 Fl Oz : Target">
            <a:extLst>
              <a:ext uri="{FF2B5EF4-FFF2-40B4-BE49-F238E27FC236}">
                <a16:creationId xmlns:a16="http://schemas.microsoft.com/office/drawing/2014/main" xmlns="" id="{F79D7FCA-1FFF-1DE4-AFBC-F50D5CD45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35" t="10246" r="30601" b="2402"/>
          <a:stretch/>
        </p:blipFill>
        <p:spPr bwMode="auto">
          <a:xfrm>
            <a:off x="447559" y="931333"/>
            <a:ext cx="2489201" cy="54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mazon.com: Core Power Fairlife Elite 42g High Protein Milk Shake, Ready To  Drink for Workout Recovery , Chocolate, 14 Fl Oz (Pack of 1) : Grocery &amp;  Gourmet Food">
            <a:extLst>
              <a:ext uri="{FF2B5EF4-FFF2-40B4-BE49-F238E27FC236}">
                <a16:creationId xmlns:a16="http://schemas.microsoft.com/office/drawing/2014/main" xmlns="" id="{9749A80E-8CAF-CF32-432F-DC1C1C7A3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6760" y="2540197"/>
            <a:ext cx="2021648" cy="392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close-up of a product&#10;&#10;AI-generated content may be incorrect.">
            <a:extLst>
              <a:ext uri="{FF2B5EF4-FFF2-40B4-BE49-F238E27FC236}">
                <a16:creationId xmlns:a16="http://schemas.microsoft.com/office/drawing/2014/main" xmlns="" id="{EE615CC1-AC45-D78A-3AED-C49C98474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417" y="1049866"/>
            <a:ext cx="5657850" cy="4249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29687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with a red pin on it&#10;&#10;Description automatically generated">
            <a:extLst>
              <a:ext uri="{FF2B5EF4-FFF2-40B4-BE49-F238E27FC236}">
                <a16:creationId xmlns:a16="http://schemas.microsoft.com/office/drawing/2014/main" xmlns="" id="{CE62EE8E-1197-9D1D-C969-FBA2FC251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370" y="615264"/>
            <a:ext cx="9671259" cy="562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4230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nd Kankakee Marsh now just a memory - Middlebury Independent">
            <a:extLst>
              <a:ext uri="{FF2B5EF4-FFF2-40B4-BE49-F238E27FC236}">
                <a16:creationId xmlns:a16="http://schemas.microsoft.com/office/drawing/2014/main" xmlns="" id="{C8D218B7-829D-417C-4EF2-E7672FEAB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0045" y="1593667"/>
            <a:ext cx="6423660" cy="367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verglades of the North: The Story of the Grand Kankakee Marsh | PBS">
            <a:extLst>
              <a:ext uri="{FF2B5EF4-FFF2-40B4-BE49-F238E27FC236}">
                <a16:creationId xmlns:a16="http://schemas.microsoft.com/office/drawing/2014/main" xmlns="" id="{0B6E6210-06E4-CB41-8958-D88554E4D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8492" y="1018902"/>
            <a:ext cx="3213463" cy="4820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86749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air Oaks Farm Harnesses the Power of Natural Gas from Cow Manure - YouTube">
            <a:extLst>
              <a:ext uri="{FF2B5EF4-FFF2-40B4-BE49-F238E27FC236}">
                <a16:creationId xmlns:a16="http://schemas.microsoft.com/office/drawing/2014/main" xmlns="" id="{D7F46E9F-BA91-C3AB-5DE2-64A41AF80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44" r="369" b="4561"/>
          <a:stretch/>
        </p:blipFill>
        <p:spPr bwMode="auto">
          <a:xfrm>
            <a:off x="1224368" y="922651"/>
            <a:ext cx="9743264" cy="501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3459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air Oaks Farms | Playeasy">
            <a:extLst>
              <a:ext uri="{FF2B5EF4-FFF2-40B4-BE49-F238E27FC236}">
                <a16:creationId xmlns:a16="http://schemas.microsoft.com/office/drawing/2014/main" xmlns="" id="{02AA53C7-0E1E-9A9C-EC41-3819BD04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6568" y="2906559"/>
            <a:ext cx="7254948" cy="362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xmlns="" id="{B12D979F-7DD0-F03F-C39E-1633CD465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73"/>
          <a:stretch/>
        </p:blipFill>
        <p:spPr>
          <a:xfrm>
            <a:off x="370368" y="323967"/>
            <a:ext cx="7772400" cy="33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1101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ointless Politicization and Mandated Monopoly: The Case of USDA Checkoff  Programs | by Scott Eastman | Concentrated Benefits | Medium">
            <a:extLst>
              <a:ext uri="{FF2B5EF4-FFF2-40B4-BE49-F238E27FC236}">
                <a16:creationId xmlns:a16="http://schemas.microsoft.com/office/drawing/2014/main" xmlns="" id="{A5170253-02A0-67E9-44A9-90AD3315B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2900" y="419100"/>
            <a:ext cx="89662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5451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newspaper&#10;&#10;Description automatically generated">
            <a:extLst>
              <a:ext uri="{FF2B5EF4-FFF2-40B4-BE49-F238E27FC236}">
                <a16:creationId xmlns:a16="http://schemas.microsoft.com/office/drawing/2014/main" xmlns="" id="{9363F538-FC66-8552-7D0C-07A006E16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272" y="715078"/>
            <a:ext cx="9233456" cy="54278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C181460-16A3-E41C-CBC5-91B202DAFCD7}"/>
              </a:ext>
            </a:extLst>
          </p:cNvPr>
          <p:cNvSpPr/>
          <p:nvPr/>
        </p:nvSpPr>
        <p:spPr>
          <a:xfrm>
            <a:off x="7953153" y="2317898"/>
            <a:ext cx="2759575" cy="4040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2498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w do methane digesters work?">
            <a:extLst>
              <a:ext uri="{FF2B5EF4-FFF2-40B4-BE49-F238E27FC236}">
                <a16:creationId xmlns:a16="http://schemas.microsoft.com/office/drawing/2014/main" xmlns="" id="{1032D15A-30AF-08FC-9CC8-5AF84A8E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374" y="962107"/>
            <a:ext cx="6291147" cy="2948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green rectangular object with black text&#10;&#10;Description automatically generated">
            <a:extLst>
              <a:ext uri="{FF2B5EF4-FFF2-40B4-BE49-F238E27FC236}">
                <a16:creationId xmlns:a16="http://schemas.microsoft.com/office/drawing/2014/main" xmlns="" id="{5BBDC9BF-FD20-FBF7-A923-98F1AAE22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37" y="2237788"/>
            <a:ext cx="4665010" cy="4199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42049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2003A2-3573-8FBD-4020-1632160AA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28" y="298061"/>
            <a:ext cx="3192935" cy="2570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xmlns="" id="{2A15BAD8-4573-820F-051C-0E7FCCD4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115" y="2208150"/>
            <a:ext cx="4494296" cy="3904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9F647E-E7DB-D42D-CB8C-67ABACB01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10093"/>
            <a:ext cx="3600201" cy="4671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close-up of a text&#10;&#10;Description automatically generated">
            <a:extLst>
              <a:ext uri="{FF2B5EF4-FFF2-40B4-BE49-F238E27FC236}">
                <a16:creationId xmlns:a16="http://schemas.microsoft.com/office/drawing/2014/main" xmlns="" id="{E3F72804-5F41-E654-2037-BD42BD65A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399" y="3778629"/>
            <a:ext cx="4731174" cy="2334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29C68B9-C35B-A624-8FE2-C8731E7F7538}"/>
              </a:ext>
            </a:extLst>
          </p:cNvPr>
          <p:cNvCxnSpPr>
            <a:cxnSpLocks/>
          </p:cNvCxnSpPr>
          <p:nvPr/>
        </p:nvCxnSpPr>
        <p:spPr>
          <a:xfrm>
            <a:off x="10005237" y="5911702"/>
            <a:ext cx="19453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7A69F2A-7A9D-8B7D-9D2C-A3CD7E498DB8}"/>
              </a:ext>
            </a:extLst>
          </p:cNvPr>
          <p:cNvCxnSpPr>
            <a:cxnSpLocks/>
          </p:cNvCxnSpPr>
          <p:nvPr/>
        </p:nvCxnSpPr>
        <p:spPr>
          <a:xfrm>
            <a:off x="7446334" y="6042204"/>
            <a:ext cx="31968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95614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A83DFD-6691-4600-5ABF-D6A699BA7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" y="1316250"/>
            <a:ext cx="5823878" cy="4225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E7636629-6297-16FA-9C34-CEA23789868D}"/>
              </a:ext>
            </a:extLst>
          </p:cNvPr>
          <p:cNvCxnSpPr>
            <a:cxnSpLocks/>
          </p:cNvCxnSpPr>
          <p:nvPr/>
        </p:nvCxnSpPr>
        <p:spPr>
          <a:xfrm>
            <a:off x="3903051" y="2917357"/>
            <a:ext cx="0" cy="647977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news article&#10;&#10;AI-generated content may be incorrect.">
            <a:extLst>
              <a:ext uri="{FF2B5EF4-FFF2-40B4-BE49-F238E27FC236}">
                <a16:creationId xmlns:a16="http://schemas.microsoft.com/office/drawing/2014/main" xmlns="" id="{65F321B8-90F9-2F39-D237-E9E517B21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200" y="4185647"/>
            <a:ext cx="4297987" cy="2114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shelf with milk in it&#10;&#10;AI-generated content may be incorrect.">
            <a:extLst>
              <a:ext uri="{FF2B5EF4-FFF2-40B4-BE49-F238E27FC236}">
                <a16:creationId xmlns:a16="http://schemas.microsoft.com/office/drawing/2014/main" xmlns="" id="{463685C7-41B3-A333-4800-00DEA3D0B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792" y="557893"/>
            <a:ext cx="4876804" cy="3059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33338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ol with a deck and chairs on it&#10;&#10;Description automatically generated">
            <a:extLst>
              <a:ext uri="{FF2B5EF4-FFF2-40B4-BE49-F238E27FC236}">
                <a16:creationId xmlns:a16="http://schemas.microsoft.com/office/drawing/2014/main" xmlns="" id="{1BE603F6-8912-DC45-35FA-3E92F082B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33892"/>
            <a:ext cx="7772400" cy="559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416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C93DE7B0-EC56-332F-1777-33F355874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90437"/>
            <a:ext cx="7772400" cy="3477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85640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ument with a number and text&#10;&#10;Description automatically generated with medium confidence">
            <a:extLst>
              <a:ext uri="{FF2B5EF4-FFF2-40B4-BE49-F238E27FC236}">
                <a16:creationId xmlns:a16="http://schemas.microsoft.com/office/drawing/2014/main" xmlns="" id="{71C75E19-7AD2-4615-FC59-4434BC660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456" y="996696"/>
            <a:ext cx="6335946" cy="4864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close-up of a form&#10;&#10;Description automatically generated">
            <a:extLst>
              <a:ext uri="{FF2B5EF4-FFF2-40B4-BE49-F238E27FC236}">
                <a16:creationId xmlns:a16="http://schemas.microsoft.com/office/drawing/2014/main" xmlns="" id="{E18385D5-803D-FC97-B543-6B4CAF31D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02" y="996696"/>
            <a:ext cx="3962362" cy="4864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96095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CD29488-33BA-2410-D661-D85BD773A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4210" y="1076074"/>
            <a:ext cx="8983579" cy="4705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56739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ne chart showing imports as share of U.S. fresh fruit and vegetable availability between 2007 and 2021.">
            <a:extLst>
              <a:ext uri="{FF2B5EF4-FFF2-40B4-BE49-F238E27FC236}">
                <a16:creationId xmlns:a16="http://schemas.microsoft.com/office/drawing/2014/main" xmlns="" id="{E4D55C1E-8DD6-130A-8957-7FD691B9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491" y="456256"/>
            <a:ext cx="7093323" cy="5809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4" descr="Chart showing growth of Mexican strawberry exports to the US since 1980.">
            <a:extLst>
              <a:ext uri="{FF2B5EF4-FFF2-40B4-BE49-F238E27FC236}">
                <a16:creationId xmlns:a16="http://schemas.microsoft.com/office/drawing/2014/main" xmlns="" id="{A89E7A18-2A4A-E01C-6A22-0CF1302F3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8814" y="1369378"/>
            <a:ext cx="2883903" cy="3982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63867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JBS goes up in CDP global sustainability ranking | The National Provisioner">
            <a:extLst>
              <a:ext uri="{FF2B5EF4-FFF2-40B4-BE49-F238E27FC236}">
                <a16:creationId xmlns:a16="http://schemas.microsoft.com/office/drawing/2014/main" xmlns="" id="{E10A135A-83A7-0E74-0699-9F8658652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920" r="701" b="30481"/>
          <a:stretch/>
        </p:blipFill>
        <p:spPr bwMode="auto">
          <a:xfrm>
            <a:off x="1891266" y="2461437"/>
            <a:ext cx="8409468" cy="1935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01307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oesley Batista">
            <a:extLst>
              <a:ext uri="{FF2B5EF4-FFF2-40B4-BE49-F238E27FC236}">
                <a16:creationId xmlns:a16="http://schemas.microsoft.com/office/drawing/2014/main" xmlns="" id="{903AB6D1-B889-0A42-80B7-70A88405A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461" y="366495"/>
            <a:ext cx="1646827" cy="2337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70769BC2-CD8D-BFD8-A2CF-B926D9F29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1077" y="3498334"/>
            <a:ext cx="1694220" cy="2541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building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xmlns="" id="{369FF0D5-50F6-D9ED-646A-251BC7F99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649" y="366495"/>
            <a:ext cx="6338013" cy="4154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7640C9-D473-AE99-58BB-2D87E969C94E}"/>
              </a:ext>
            </a:extLst>
          </p:cNvPr>
          <p:cNvSpPr txBox="1"/>
          <p:nvPr/>
        </p:nvSpPr>
        <p:spPr>
          <a:xfrm>
            <a:off x="212267" y="2898002"/>
            <a:ext cx="2077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Garamond" panose="02020404030301010803" pitchFamily="18" charset="0"/>
              </a:rPr>
              <a:t>Joesley Batista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2844E9-E0E4-CDEF-88B9-F6FDE14E59B2}"/>
              </a:ext>
            </a:extLst>
          </p:cNvPr>
          <p:cNvSpPr txBox="1"/>
          <p:nvPr/>
        </p:nvSpPr>
        <p:spPr>
          <a:xfrm>
            <a:off x="1158874" y="6178331"/>
            <a:ext cx="200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Garamond" panose="02020404030301010803" pitchFamily="18" charset="0"/>
              </a:rPr>
              <a:t>Michel Temer</a:t>
            </a:r>
          </a:p>
        </p:txBody>
      </p:sp>
      <p:pic>
        <p:nvPicPr>
          <p:cNvPr id="3" name="Picture 2" descr="A screenshot of a video&#10;&#10;AI-generated content may be incorrect.">
            <a:extLst>
              <a:ext uri="{FF2B5EF4-FFF2-40B4-BE49-F238E27FC236}">
                <a16:creationId xmlns:a16="http://schemas.microsoft.com/office/drawing/2014/main" xmlns="" id="{AAC501B2-A359-765C-717B-6AF7A31CA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883" y="3074599"/>
            <a:ext cx="4091517" cy="338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324134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91CC5508-C59D-AFCA-AF26-C222C826D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8" y="1725440"/>
            <a:ext cx="5033537" cy="3407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260E6D09-5EBE-CFB2-E0D1-6143D0090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068" y="801568"/>
            <a:ext cx="5515808" cy="5757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A350F815-7130-2B01-5A5A-A2DEC68D7685}"/>
              </a:ext>
            </a:extLst>
          </p:cNvPr>
          <p:cNvSpPr/>
          <p:nvPr/>
        </p:nvSpPr>
        <p:spPr>
          <a:xfrm>
            <a:off x="6096000" y="2514599"/>
            <a:ext cx="1835888" cy="914400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5FA06CA-58F4-BF93-4AAA-C3E9FF69736B}"/>
              </a:ext>
            </a:extLst>
          </p:cNvPr>
          <p:cNvSpPr/>
          <p:nvPr/>
        </p:nvSpPr>
        <p:spPr>
          <a:xfrm>
            <a:off x="6096000" y="5132559"/>
            <a:ext cx="1835888" cy="914400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2681532-379B-26AA-43BB-8A0C413ADB41}"/>
              </a:ext>
            </a:extLst>
          </p:cNvPr>
          <p:cNvSpPr/>
          <p:nvPr/>
        </p:nvSpPr>
        <p:spPr>
          <a:xfrm>
            <a:off x="8513135" y="3223192"/>
            <a:ext cx="1835888" cy="914400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A67DA0F-5B90-520A-5671-65A20E4551A4}"/>
              </a:ext>
            </a:extLst>
          </p:cNvPr>
          <p:cNvCxnSpPr/>
          <p:nvPr/>
        </p:nvCxnSpPr>
        <p:spPr>
          <a:xfrm>
            <a:off x="818708" y="3285459"/>
            <a:ext cx="1137683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06579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xmlns="" id="{25D25EB0-025D-D688-F895-52481F9E7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10" y="570272"/>
            <a:ext cx="9332580" cy="571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7353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nimals in a circle&#10;&#10;AI-generated content may be incorrect.">
            <a:extLst>
              <a:ext uri="{FF2B5EF4-FFF2-40B4-BE49-F238E27FC236}">
                <a16:creationId xmlns:a16="http://schemas.microsoft.com/office/drawing/2014/main" xmlns="" id="{B2395046-5173-1099-94E9-D938022BC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6234"/>
            <a:ext cx="7772400" cy="681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8225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xmlns="" id="{1B45C13E-F8B8-E213-B46F-0E0EB08EC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541" y="552327"/>
            <a:ext cx="9596918" cy="57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5912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xmlns="" id="{6C886CBC-61D8-7571-9B72-C4302EBFC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951" y="814521"/>
            <a:ext cx="9252098" cy="522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677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xmlns="" id="{61BD8E8B-0514-8FCC-45EF-5DFC1AF86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94" y="260867"/>
            <a:ext cx="10731812" cy="633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07238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xmlns="" id="{39185693-97CA-A74F-07FE-E0E71F895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797" y="530347"/>
            <a:ext cx="10172405" cy="579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53303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xmlns="" id="{2620884F-4FE5-9449-605E-6D297A755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975" y="519630"/>
            <a:ext cx="9706049" cy="581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1791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xmlns="" id="{7A74BA27-52AD-83D7-90CB-C1BB7A69A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055" y="572751"/>
            <a:ext cx="9721890" cy="571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58902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xmlns="" id="{235176E3-A620-E44C-CA8B-964896CA8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61" y="1822376"/>
            <a:ext cx="10568878" cy="32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40535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edar River Farms logo">
            <a:extLst>
              <a:ext uri="{FF2B5EF4-FFF2-40B4-BE49-F238E27FC236}">
                <a16:creationId xmlns:a16="http://schemas.microsoft.com/office/drawing/2014/main" xmlns="" id="{0358C876-3077-22E3-59BE-36DED809D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57400"/>
            <a:ext cx="7620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0073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ild Fork Opening Next Month In Glenview - Journal &amp; Topics Media Group">
            <a:extLst>
              <a:ext uri="{FF2B5EF4-FFF2-40B4-BE49-F238E27FC236}">
                <a16:creationId xmlns:a16="http://schemas.microsoft.com/office/drawing/2014/main" xmlns="" id="{AFBF7206-C0EB-F965-A57C-44B9FDAC4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4615" y="2915626"/>
            <a:ext cx="5796642" cy="303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ild Fork, grocer that delivers meats from alligator to ostrich, coming to  Long Island with 3 stores - Newsday">
            <a:extLst>
              <a:ext uri="{FF2B5EF4-FFF2-40B4-BE49-F238E27FC236}">
                <a16:creationId xmlns:a16="http://schemas.microsoft.com/office/drawing/2014/main" xmlns="" id="{EDB3FA49-E647-EA75-A556-D5639DCC1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87" y="398235"/>
            <a:ext cx="5213958" cy="391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98589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5D8E76CC-AE2D-75DC-5851-296527DAA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638" y="613385"/>
            <a:ext cx="3578878" cy="2257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screenshot of a news page&#10;&#10;Description automatically generated">
            <a:extLst>
              <a:ext uri="{FF2B5EF4-FFF2-40B4-BE49-F238E27FC236}">
                <a16:creationId xmlns:a16="http://schemas.microsoft.com/office/drawing/2014/main" xmlns="" id="{FEAA5E9A-88C0-D3F3-CC74-B43A2D2FA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466" y="812624"/>
            <a:ext cx="3190817" cy="3105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screenshot of a news article&#10;&#10;Description automatically generated">
            <a:extLst>
              <a:ext uri="{FF2B5EF4-FFF2-40B4-BE49-F238E27FC236}">
                <a16:creationId xmlns:a16="http://schemas.microsoft.com/office/drawing/2014/main" xmlns="" id="{76DDEF0B-620D-D4F8-9F1F-D7F9A19E6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396" y="3165609"/>
            <a:ext cx="3951233" cy="3327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A21BF8E8-E006-8970-B7C1-79B7DA894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8247" y="4508635"/>
            <a:ext cx="4077753" cy="1852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42635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sign with a yellow logo&#10;&#10;AI-generated content may be incorrect.">
            <a:extLst>
              <a:ext uri="{FF2B5EF4-FFF2-40B4-BE49-F238E27FC236}">
                <a16:creationId xmlns:a16="http://schemas.microsoft.com/office/drawing/2014/main" xmlns="" id="{48C6B0C1-4788-4D8B-6AC7-21A9E4C55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579" y="1710265"/>
            <a:ext cx="4178753" cy="3437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C308DA-CDFA-69A1-F774-5ECDC37D9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68" y="888827"/>
            <a:ext cx="6999581" cy="5080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36585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2554B787-EDF1-D28D-F475-B970C8F87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280" y="587485"/>
            <a:ext cx="2831057" cy="3080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erson in a suit&#10;&#10;Description automatically generated">
            <a:extLst>
              <a:ext uri="{FF2B5EF4-FFF2-40B4-BE49-F238E27FC236}">
                <a16:creationId xmlns:a16="http://schemas.microsoft.com/office/drawing/2014/main" xmlns="" id="{8C52B6BB-4164-953E-CFD2-146A3D553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94" y="737937"/>
            <a:ext cx="3776871" cy="5702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screenshot of a news article&#10;&#10;Description automatically generated">
            <a:extLst>
              <a:ext uri="{FF2B5EF4-FFF2-40B4-BE49-F238E27FC236}">
                <a16:creationId xmlns:a16="http://schemas.microsoft.com/office/drawing/2014/main" xmlns="" id="{5FB13529-CD05-406E-EE5E-5214D36FC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473" y="3258610"/>
            <a:ext cx="4937733" cy="3011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030036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newspaper&#10;&#10;AI-generated content may be incorrect.">
            <a:extLst>
              <a:ext uri="{FF2B5EF4-FFF2-40B4-BE49-F238E27FC236}">
                <a16:creationId xmlns:a16="http://schemas.microsoft.com/office/drawing/2014/main" xmlns="" id="{3BC168BA-3AA1-646F-7391-57713BBB8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445408"/>
            <a:ext cx="5435600" cy="2755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xmlns="" id="{C4E8A598-19A4-5AF8-05C3-7497B602C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237" y="3717365"/>
            <a:ext cx="6540198" cy="2643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close up of a text&#10;&#10;AI-generated content may be incorrect.">
            <a:extLst>
              <a:ext uri="{FF2B5EF4-FFF2-40B4-BE49-F238E27FC236}">
                <a16:creationId xmlns:a16="http://schemas.microsoft.com/office/drawing/2014/main" xmlns="" id="{2FFD8C0D-4E1A-1106-FDE5-F541491CC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407" y="2487333"/>
            <a:ext cx="7218497" cy="896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374254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document&#10;&#10;AI-generated content may be incorrect.">
            <a:extLst>
              <a:ext uri="{FF2B5EF4-FFF2-40B4-BE49-F238E27FC236}">
                <a16:creationId xmlns:a16="http://schemas.microsoft.com/office/drawing/2014/main" xmlns="" id="{3A7488F2-3A60-258C-C16F-BA2C377DA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20" y="742833"/>
            <a:ext cx="5220394" cy="4711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AC8C2FD-AD91-7C80-F442-EED4A8F65C36}"/>
              </a:ext>
            </a:extLst>
          </p:cNvPr>
          <p:cNvSpPr/>
          <p:nvPr/>
        </p:nvSpPr>
        <p:spPr>
          <a:xfrm>
            <a:off x="2540000" y="1536700"/>
            <a:ext cx="3240314" cy="215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A8FCD4E-C803-6FA4-634B-216FE33624E2}"/>
              </a:ext>
            </a:extLst>
          </p:cNvPr>
          <p:cNvSpPr/>
          <p:nvPr/>
        </p:nvSpPr>
        <p:spPr>
          <a:xfrm flipV="1">
            <a:off x="4533900" y="5238747"/>
            <a:ext cx="1246414" cy="2159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A32F976-2EA4-8B18-5361-B9F922B81327}"/>
              </a:ext>
            </a:extLst>
          </p:cNvPr>
          <p:cNvSpPr/>
          <p:nvPr/>
        </p:nvSpPr>
        <p:spPr>
          <a:xfrm flipV="1">
            <a:off x="598020" y="1149349"/>
            <a:ext cx="1246414" cy="2159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screenshot of a table&#10;&#10;AI-generated content may be incorrect.">
            <a:extLst>
              <a:ext uri="{FF2B5EF4-FFF2-40B4-BE49-F238E27FC236}">
                <a16:creationId xmlns:a16="http://schemas.microsoft.com/office/drawing/2014/main" xmlns="" id="{6DC1F6E0-5F2F-EE72-6787-E675FD2014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45"/>
          <a:stretch>
            <a:fillRect/>
          </a:stretch>
        </p:blipFill>
        <p:spPr>
          <a:xfrm>
            <a:off x="6095999" y="742833"/>
            <a:ext cx="5118792" cy="4878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76D77A-9BCA-4643-310B-D7DD98955347}"/>
              </a:ext>
            </a:extLst>
          </p:cNvPr>
          <p:cNvSpPr/>
          <p:nvPr/>
        </p:nvSpPr>
        <p:spPr>
          <a:xfrm flipV="1">
            <a:off x="9968377" y="5346697"/>
            <a:ext cx="1246414" cy="2159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B97E75A-857B-8EB8-6786-4DEC1500F24E}"/>
              </a:ext>
            </a:extLst>
          </p:cNvPr>
          <p:cNvSpPr/>
          <p:nvPr/>
        </p:nvSpPr>
        <p:spPr>
          <a:xfrm flipV="1">
            <a:off x="6095999" y="1274951"/>
            <a:ext cx="1246414" cy="2159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49776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5AEA7D-D1AE-168E-740D-6C46D3BCD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760" y="2706596"/>
            <a:ext cx="4678588" cy="369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document with text and numbers&#10;&#10;AI-generated content may be incorrect.">
            <a:extLst>
              <a:ext uri="{FF2B5EF4-FFF2-40B4-BE49-F238E27FC236}">
                <a16:creationId xmlns:a16="http://schemas.microsoft.com/office/drawing/2014/main" xmlns="" id="{4B82298E-30FA-6303-F572-59C5ADCBC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23" y="304052"/>
            <a:ext cx="6379506" cy="5068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9E5D44E-D169-C6CC-BFE1-BCC679462848}"/>
              </a:ext>
            </a:extLst>
          </p:cNvPr>
          <p:cNvSpPr/>
          <p:nvPr/>
        </p:nvSpPr>
        <p:spPr>
          <a:xfrm flipV="1">
            <a:off x="804582" y="3840253"/>
            <a:ext cx="5721724" cy="2117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35757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1,464 Walmart Logo Images, Stock Photos &amp; Vectors | Shutterstock">
            <a:extLst>
              <a:ext uri="{FF2B5EF4-FFF2-40B4-BE49-F238E27FC236}">
                <a16:creationId xmlns:a16="http://schemas.microsoft.com/office/drawing/2014/main" xmlns="" id="{D0E81809-D3CE-FAE5-2345-B0A6D3B0C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906" b="25633"/>
          <a:stretch/>
        </p:blipFill>
        <p:spPr bwMode="auto">
          <a:xfrm>
            <a:off x="1906853" y="2041359"/>
            <a:ext cx="8378294" cy="2775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410419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xmlns="" id="{00F2A226-1B3B-5E44-0C65-8DD0B3497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611" y="717324"/>
            <a:ext cx="9110778" cy="542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14474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hart: The World's Richest Families | Statista">
            <a:extLst>
              <a:ext uri="{FF2B5EF4-FFF2-40B4-BE49-F238E27FC236}">
                <a16:creationId xmlns:a16="http://schemas.microsoft.com/office/drawing/2014/main" xmlns="" id="{FE7DD029-1F4F-5B6E-81C4-8F7BD3674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513" y="648586"/>
            <a:ext cx="5560828" cy="556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black and white website&#10;&#10;Description automatically generated">
            <a:extLst>
              <a:ext uri="{FF2B5EF4-FFF2-40B4-BE49-F238E27FC236}">
                <a16:creationId xmlns:a16="http://schemas.microsoft.com/office/drawing/2014/main" xmlns="" id="{E53026B9-B30D-7C27-A711-8258D61E0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751" y="2321579"/>
            <a:ext cx="4594736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screenshot of a news page&#10;&#10;Description automatically generated">
            <a:extLst>
              <a:ext uri="{FF2B5EF4-FFF2-40B4-BE49-F238E27FC236}">
                <a16:creationId xmlns:a16="http://schemas.microsoft.com/office/drawing/2014/main" xmlns="" id="{9498F423-42AE-1E35-D4C4-3D7B336C7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403" y="382385"/>
            <a:ext cx="1937431" cy="1753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65342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enver Broncos Logo and symbol, meaning, history, PNG, brand">
            <a:extLst>
              <a:ext uri="{FF2B5EF4-FFF2-40B4-BE49-F238E27FC236}">
                <a16:creationId xmlns:a16="http://schemas.microsoft.com/office/drawing/2014/main" xmlns="" id="{CEFA7E2D-2F9D-C681-EA15-7E51E43C1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4128"/>
            <a:ext cx="6736787" cy="421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s Angeles Rams 15&quot; Established Date Metal Sign">
            <a:extLst>
              <a:ext uri="{FF2B5EF4-FFF2-40B4-BE49-F238E27FC236}">
                <a16:creationId xmlns:a16="http://schemas.microsoft.com/office/drawing/2014/main" xmlns="" id="{2A90C0E0-CDB2-F2F5-2390-A157228E9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6787" y="1036986"/>
            <a:ext cx="4406886" cy="440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00750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xmlns="" id="{4ACB01D9-7E73-5F7D-D2D0-A127BE8A5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10" y="367955"/>
            <a:ext cx="5996925" cy="4556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close-up of a text&#10;&#10;Description automatically generated">
            <a:extLst>
              <a:ext uri="{FF2B5EF4-FFF2-40B4-BE49-F238E27FC236}">
                <a16:creationId xmlns:a16="http://schemas.microsoft.com/office/drawing/2014/main" xmlns="" id="{C0016307-5BC6-4F09-27D2-64E0D0DB2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464" y="4029059"/>
            <a:ext cx="5996925" cy="2385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820398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cing (retail) - Wikipedia">
            <a:extLst>
              <a:ext uri="{FF2B5EF4-FFF2-40B4-BE49-F238E27FC236}">
                <a16:creationId xmlns:a16="http://schemas.microsoft.com/office/drawing/2014/main" xmlns="" id="{1CF776CC-9DD4-0B01-5801-278561230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750" y="1291167"/>
            <a:ext cx="5113867" cy="383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VIZIO 24” Class HD 720p LED Smart TV (NEW) VHD24M-08">
            <a:extLst>
              <a:ext uri="{FF2B5EF4-FFF2-40B4-BE49-F238E27FC236}">
                <a16:creationId xmlns:a16="http://schemas.microsoft.com/office/drawing/2014/main" xmlns="" id="{D97C9639-6C2C-6454-016D-99D571E1E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1167" y="270933"/>
            <a:ext cx="3158067" cy="315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xmlns="" id="{E13858DF-E9D6-2DB5-078C-525099BC0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467" y="3429000"/>
            <a:ext cx="5277469" cy="2811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78437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xmlns="" id="{38A4A1BC-40A6-CCF1-8B8A-51804614F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7576"/>
          <a:stretch/>
        </p:blipFill>
        <p:spPr bwMode="auto">
          <a:xfrm>
            <a:off x="2489427" y="793798"/>
            <a:ext cx="4714981" cy="1091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xmlns="" id="{A33D89BF-487D-7799-8D96-2EBD586D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245" y="2444091"/>
            <a:ext cx="8828978" cy="3620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Inside Job">
            <a:extLst>
              <a:ext uri="{FF2B5EF4-FFF2-40B4-BE49-F238E27FC236}">
                <a16:creationId xmlns:a16="http://schemas.microsoft.com/office/drawing/2014/main" xmlns="" id="{BB51A944-8DFC-5978-657B-A86AB2E14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15574" y="532929"/>
            <a:ext cx="1772929" cy="24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7486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almart MoneyCenter Overview">
            <a:extLst>
              <a:ext uri="{FF2B5EF4-FFF2-40B4-BE49-F238E27FC236}">
                <a16:creationId xmlns:a16="http://schemas.microsoft.com/office/drawing/2014/main" xmlns="" id="{51B574CF-3628-2D22-B7D5-F30E84847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33" b="6242"/>
          <a:stretch/>
        </p:blipFill>
        <p:spPr bwMode="auto">
          <a:xfrm>
            <a:off x="0" y="0"/>
            <a:ext cx="4798330" cy="274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Walmart opens pet center with veterinary care and grooming">
            <a:extLst>
              <a:ext uri="{FF2B5EF4-FFF2-40B4-BE49-F238E27FC236}">
                <a16:creationId xmlns:a16="http://schemas.microsoft.com/office/drawing/2014/main" xmlns="" id="{604A1BB2-6219-7583-0769-9ED77DCC0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40" y="0"/>
            <a:ext cx="4876760" cy="274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almart auto care centers upcoming – Auto Care Center at Ozark Supercenter  - Walmart.com">
            <a:extLst>
              <a:ext uri="{FF2B5EF4-FFF2-40B4-BE49-F238E27FC236}">
                <a16:creationId xmlns:a16="http://schemas.microsoft.com/office/drawing/2014/main" xmlns="" id="{619A2CD5-EA09-11D4-1C99-EB4B8E4F8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66713"/>
            <a:ext cx="4207043" cy="280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ALMART PHARMACY - Updated September 2024 - 3133 E Main St, Mohegan Lake,  New York - Pharmacy - Phone Number - Yelp">
            <a:extLst>
              <a:ext uri="{FF2B5EF4-FFF2-40B4-BE49-F238E27FC236}">
                <a16:creationId xmlns:a16="http://schemas.microsoft.com/office/drawing/2014/main" xmlns="" id="{EA8788FF-BD4B-590A-198F-E38A813A4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849"/>
          <a:stretch/>
        </p:blipFill>
        <p:spPr bwMode="auto">
          <a:xfrm>
            <a:off x="3793000" y="956965"/>
            <a:ext cx="4419600" cy="296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ealth clinics in Atlanta area ...">
            <a:extLst>
              <a:ext uri="{FF2B5EF4-FFF2-40B4-BE49-F238E27FC236}">
                <a16:creationId xmlns:a16="http://schemas.microsoft.com/office/drawing/2014/main" xmlns="" id="{475D792D-2AAF-43E2-A161-A084B14CA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5918" y="3840109"/>
            <a:ext cx="4676082" cy="31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ar parked at a gas station&#10;&#10;AI-generated content may be incorrect.">
            <a:extLst>
              <a:ext uri="{FF2B5EF4-FFF2-40B4-BE49-F238E27FC236}">
                <a16:creationId xmlns:a16="http://schemas.microsoft.com/office/drawing/2014/main" xmlns="" id="{E196346C-7B9A-EBC8-BC98-D9BF88CE9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1726" y="3089927"/>
            <a:ext cx="4460874" cy="237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54793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F5F17F-01F5-C106-332D-477DDEE2FA91}"/>
              </a:ext>
            </a:extLst>
          </p:cNvPr>
          <p:cNvSpPr txBox="1"/>
          <p:nvPr/>
        </p:nvSpPr>
        <p:spPr>
          <a:xfrm>
            <a:off x="1144445" y="1230017"/>
            <a:ext cx="44270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1. Animals back on the Land</a:t>
            </a:r>
          </a:p>
          <a:p>
            <a:pPr marL="742950" indent="-742950">
              <a:buAutoNum type="arabicPeriod" startAt="4"/>
            </a:pP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C4D89D-7718-B79D-B56A-1AD788437E47}"/>
              </a:ext>
            </a:extLst>
          </p:cNvPr>
          <p:cNvSpPr txBox="1"/>
          <p:nvPr/>
        </p:nvSpPr>
        <p:spPr>
          <a:xfrm>
            <a:off x="491289" y="399019"/>
            <a:ext cx="5281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Garamond" panose="02020404030301010803" pitchFamily="18" charset="0"/>
              </a:rPr>
              <a:t>Vision</a:t>
            </a:r>
          </a:p>
          <a:p>
            <a:endParaRPr lang="en-US" sz="4800" b="1" dirty="0">
              <a:latin typeface="Garamond" panose="02020404030301010803" pitchFamily="18" charset="0"/>
            </a:endParaRPr>
          </a:p>
        </p:txBody>
      </p:sp>
      <p:pic>
        <p:nvPicPr>
          <p:cNvPr id="5" name="Picture 4" descr="A graph of sales and a line&#10;&#10;Description automatically generated with medium confidence">
            <a:extLst>
              <a:ext uri="{FF2B5EF4-FFF2-40B4-BE49-F238E27FC236}">
                <a16:creationId xmlns:a16="http://schemas.microsoft.com/office/drawing/2014/main" xmlns="" id="{B00B3620-7FD3-2A82-02D1-5918EF48F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41" y="3169009"/>
            <a:ext cx="5518958" cy="3217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Pasture bloat in dairy cows - Dairy Global">
            <a:extLst>
              <a:ext uri="{FF2B5EF4-FFF2-40B4-BE49-F238E27FC236}">
                <a16:creationId xmlns:a16="http://schemas.microsoft.com/office/drawing/2014/main" xmlns="" id="{C402B368-1429-07F4-2ABA-8EFB60986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4616" y="399019"/>
            <a:ext cx="5492346" cy="3659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680936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696CE5-1C7A-6347-A3E3-A67BF3245D7C}"/>
              </a:ext>
            </a:extLst>
          </p:cNvPr>
          <p:cNvSpPr txBox="1"/>
          <p:nvPr/>
        </p:nvSpPr>
        <p:spPr>
          <a:xfrm>
            <a:off x="491289" y="399019"/>
            <a:ext cx="5281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Garamond" panose="02020404030301010803" pitchFamily="18" charset="0"/>
              </a:rPr>
              <a:t>Vision</a:t>
            </a:r>
          </a:p>
          <a:p>
            <a:endParaRPr lang="en-US" sz="4800" b="1" dirty="0"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A4AA55-B6D2-4C48-9945-582E0BD6972D}"/>
              </a:ext>
            </a:extLst>
          </p:cNvPr>
          <p:cNvSpPr txBox="1"/>
          <p:nvPr/>
        </p:nvSpPr>
        <p:spPr>
          <a:xfrm>
            <a:off x="1144445" y="1230017"/>
            <a:ext cx="4427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2. Brightline Rules</a:t>
            </a:r>
          </a:p>
          <a:p>
            <a:pPr marL="742950" indent="-742950">
              <a:buAutoNum type="arabicPeriod" startAt="4"/>
            </a:pPr>
            <a:endParaRPr lang="en-US" sz="4000" b="1" dirty="0">
              <a:latin typeface="Garamond" panose="02020404030301010803" pitchFamily="18" charset="0"/>
            </a:endParaRPr>
          </a:p>
        </p:txBody>
      </p:sp>
      <p:pic>
        <p:nvPicPr>
          <p:cNvPr id="2" name="officeArt object">
            <a:extLst>
              <a:ext uri="{FF2B5EF4-FFF2-40B4-BE49-F238E27FC236}">
                <a16:creationId xmlns:a16="http://schemas.microsoft.com/office/drawing/2014/main" xmlns="" id="{A252E029-E7A0-5936-5399-FE4C127435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73152" y="1508876"/>
            <a:ext cx="6147505" cy="4975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EFF67B8-DDEA-1C77-B540-CDB0C6C90175}"/>
              </a:ext>
            </a:extLst>
          </p:cNvPr>
          <p:cNvCxnSpPr>
            <a:cxnSpLocks/>
          </p:cNvCxnSpPr>
          <p:nvPr/>
        </p:nvCxnSpPr>
        <p:spPr>
          <a:xfrm flipH="1">
            <a:off x="7171185" y="3590608"/>
            <a:ext cx="480169" cy="486369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BFBB522-AE62-3216-C3E6-68234662E6B9}"/>
              </a:ext>
            </a:extLst>
          </p:cNvPr>
          <p:cNvCxnSpPr>
            <a:cxnSpLocks/>
          </p:cNvCxnSpPr>
          <p:nvPr/>
        </p:nvCxnSpPr>
        <p:spPr>
          <a:xfrm>
            <a:off x="9800092" y="4732421"/>
            <a:ext cx="0" cy="859887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CD119DC-C053-5454-4C0A-8626E8E30D1F}"/>
              </a:ext>
            </a:extLst>
          </p:cNvPr>
          <p:cNvCxnSpPr>
            <a:cxnSpLocks/>
          </p:cNvCxnSpPr>
          <p:nvPr/>
        </p:nvCxnSpPr>
        <p:spPr>
          <a:xfrm>
            <a:off x="10497923" y="4732421"/>
            <a:ext cx="0" cy="859887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F94E22-865E-8234-2BFF-0DEA5038E074}"/>
              </a:ext>
            </a:extLst>
          </p:cNvPr>
          <p:cNvSpPr txBox="1"/>
          <p:nvPr/>
        </p:nvSpPr>
        <p:spPr>
          <a:xfrm>
            <a:off x="10670451" y="1495021"/>
            <a:ext cx="1424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Garamond" panose="020204040303010108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Ban Mergers After a Threshold</a:t>
            </a:r>
            <a:endParaRPr lang="en-US" sz="2000" b="1" dirty="0">
              <a:solidFill>
                <a:srgbClr val="FF0000"/>
              </a:solidFill>
              <a:effectLst/>
              <a:latin typeface="Garamond" panose="02020404030301010803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2663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4CC021-8C8A-E8BF-31C6-AE03BA9D0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97A9E0-1FE9-3BFE-AEEA-EC9D6B713DFC}"/>
              </a:ext>
            </a:extLst>
          </p:cNvPr>
          <p:cNvSpPr txBox="1"/>
          <p:nvPr/>
        </p:nvSpPr>
        <p:spPr>
          <a:xfrm>
            <a:off x="491289" y="399019"/>
            <a:ext cx="5281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Garamond" panose="02020404030301010803" pitchFamily="18" charset="0"/>
              </a:rPr>
              <a:t>Vision</a:t>
            </a:r>
          </a:p>
          <a:p>
            <a:endParaRPr lang="en-US" sz="4800" b="1" dirty="0"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E0087B-CC23-A97E-27F4-55C371E7DC9D}"/>
              </a:ext>
            </a:extLst>
          </p:cNvPr>
          <p:cNvSpPr txBox="1"/>
          <p:nvPr/>
        </p:nvSpPr>
        <p:spPr>
          <a:xfrm>
            <a:off x="1144445" y="1230017"/>
            <a:ext cx="5701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Garamond" panose="02020404030301010803" pitchFamily="18" charset="0"/>
              </a:rPr>
              <a:t>3. Institutional Buyers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xmlns="" id="{373349AB-3481-91A0-2F7B-45A1AE19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406"/>
          <a:stretch/>
        </p:blipFill>
        <p:spPr bwMode="auto">
          <a:xfrm>
            <a:off x="6845968" y="1491243"/>
            <a:ext cx="4557114" cy="387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xmlns="" id="{FADBCA40-8C85-3620-E663-09D7D9180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137" y="2281695"/>
            <a:ext cx="5281863" cy="2777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997256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696CE5-1C7A-6347-A3E3-A67BF3245D7C}"/>
              </a:ext>
            </a:extLst>
          </p:cNvPr>
          <p:cNvSpPr txBox="1"/>
          <p:nvPr/>
        </p:nvSpPr>
        <p:spPr>
          <a:xfrm>
            <a:off x="491289" y="399019"/>
            <a:ext cx="5281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Garamond" panose="02020404030301010803" pitchFamily="18" charset="0"/>
              </a:rPr>
              <a:t>Vision</a:t>
            </a:r>
          </a:p>
          <a:p>
            <a:endParaRPr lang="en-US" sz="4800" b="1" dirty="0"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A4AA55-B6D2-4C48-9945-582E0BD6972D}"/>
              </a:ext>
            </a:extLst>
          </p:cNvPr>
          <p:cNvSpPr txBox="1"/>
          <p:nvPr/>
        </p:nvSpPr>
        <p:spPr>
          <a:xfrm>
            <a:off x="1144445" y="1230018"/>
            <a:ext cx="93817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4. Rethink the Farm Bill </a:t>
            </a:r>
          </a:p>
          <a:p>
            <a:r>
              <a:rPr lang="en-US" sz="4000" b="1" dirty="0">
                <a:latin typeface="Wingdings" pitchFamily="2" charset="77"/>
              </a:rPr>
              <a:t>	 </a:t>
            </a:r>
            <a:r>
              <a:rPr lang="en-US" sz="3600" b="1" dirty="0">
                <a:latin typeface="Garamond" panose="02020404030301010803" pitchFamily="18" charset="0"/>
              </a:rPr>
              <a:t>Incentivize Farming Practices Instead of Specific Crops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pic>
        <p:nvPicPr>
          <p:cNvPr id="2" name="Picture 4" descr="The Cost of a Farm Bill: 2023 Row Crop Priorities | AgWeb">
            <a:extLst>
              <a:ext uri="{FF2B5EF4-FFF2-40B4-BE49-F238E27FC236}">
                <a16:creationId xmlns:a16="http://schemas.microsoft.com/office/drawing/2014/main" xmlns="" id="{7296036C-11ED-14A7-7B63-2B2715496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9086" y="2620292"/>
            <a:ext cx="5583865" cy="39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857D0687-E2E3-7D1F-9570-7A9D2FB5CEAE}"/>
              </a:ext>
            </a:extLst>
          </p:cNvPr>
          <p:cNvSpPr/>
          <p:nvPr/>
        </p:nvSpPr>
        <p:spPr>
          <a:xfrm>
            <a:off x="7851701" y="3384454"/>
            <a:ext cx="1765005" cy="16161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56111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696CE5-1C7A-6347-A3E3-A67BF3245D7C}"/>
              </a:ext>
            </a:extLst>
          </p:cNvPr>
          <p:cNvSpPr txBox="1"/>
          <p:nvPr/>
        </p:nvSpPr>
        <p:spPr>
          <a:xfrm>
            <a:off x="491289" y="399019"/>
            <a:ext cx="5281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Garamond" panose="02020404030301010803" pitchFamily="18" charset="0"/>
              </a:rPr>
              <a:t>Vision</a:t>
            </a:r>
          </a:p>
          <a:p>
            <a:endParaRPr lang="en-US" sz="4800" b="1" dirty="0"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A4AA55-B6D2-4C48-9945-582E0BD6972D}"/>
              </a:ext>
            </a:extLst>
          </p:cNvPr>
          <p:cNvSpPr txBox="1"/>
          <p:nvPr/>
        </p:nvSpPr>
        <p:spPr>
          <a:xfrm>
            <a:off x="1144445" y="1230017"/>
            <a:ext cx="6147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5. Domestic Ownership</a:t>
            </a:r>
          </a:p>
        </p:txBody>
      </p:sp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xmlns="" id="{41E52787-89E6-FD8B-726C-1E94E2736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66" y="2263303"/>
            <a:ext cx="6147505" cy="3845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white paper with black text&#10;&#10;AI-generated content may be incorrect.">
            <a:extLst>
              <a:ext uri="{FF2B5EF4-FFF2-40B4-BE49-F238E27FC236}">
                <a16:creationId xmlns:a16="http://schemas.microsoft.com/office/drawing/2014/main" xmlns="" id="{8523F255-B3BC-2C17-529A-07DE65E8F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011" y="626053"/>
            <a:ext cx="5178700" cy="2685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367361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3B3D9D-C67E-20D9-E61A-538C192E5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E4D6EB-E47D-DAE6-26D0-C509F306A7E2}"/>
              </a:ext>
            </a:extLst>
          </p:cNvPr>
          <p:cNvSpPr txBox="1"/>
          <p:nvPr/>
        </p:nvSpPr>
        <p:spPr>
          <a:xfrm>
            <a:off x="491289" y="399019"/>
            <a:ext cx="5281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Garamond" panose="02020404030301010803" pitchFamily="18" charset="0"/>
              </a:rPr>
              <a:t>Vision</a:t>
            </a:r>
          </a:p>
          <a:p>
            <a:endParaRPr lang="en-US" sz="4800" b="1" dirty="0"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EF69BB-2E6C-9BC2-BA7B-EAD5A44249B6}"/>
              </a:ext>
            </a:extLst>
          </p:cNvPr>
          <p:cNvSpPr txBox="1"/>
          <p:nvPr/>
        </p:nvSpPr>
        <p:spPr>
          <a:xfrm>
            <a:off x="1144445" y="1230017"/>
            <a:ext cx="6147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6. Rethink USDA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0E25ABF-092A-0AB4-2F9A-3A95C5FCD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289" y="1968679"/>
            <a:ext cx="7826116" cy="467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3A419E44-1541-889A-1A0B-BFB2522F9E17}"/>
              </a:ext>
            </a:extLst>
          </p:cNvPr>
          <p:cNvCxnSpPr>
            <a:cxnSpLocks/>
          </p:cNvCxnSpPr>
          <p:nvPr/>
        </p:nvCxnSpPr>
        <p:spPr>
          <a:xfrm>
            <a:off x="7051865" y="5627983"/>
            <a:ext cx="0" cy="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white box with black text&#10;&#10;AI-generated content may be incorrect.">
            <a:extLst>
              <a:ext uri="{FF2B5EF4-FFF2-40B4-BE49-F238E27FC236}">
                <a16:creationId xmlns:a16="http://schemas.microsoft.com/office/drawing/2014/main" xmlns="" id="{95DE1650-568B-792E-A963-DE3C4C47E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844" y="556863"/>
            <a:ext cx="3797867" cy="2823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340649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united states&#10;&#10;AI-generated content may be incorrect.">
            <a:extLst>
              <a:ext uri="{FF2B5EF4-FFF2-40B4-BE49-F238E27FC236}">
                <a16:creationId xmlns:a16="http://schemas.microsoft.com/office/drawing/2014/main" xmlns="" id="{6A82FD9B-E2AA-32B9-4234-BBB254EE2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74" y="3107246"/>
            <a:ext cx="4240229" cy="3315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696CE5-1C7A-6347-A3E3-A67BF3245D7C}"/>
              </a:ext>
            </a:extLst>
          </p:cNvPr>
          <p:cNvSpPr txBox="1"/>
          <p:nvPr/>
        </p:nvSpPr>
        <p:spPr>
          <a:xfrm>
            <a:off x="491289" y="399019"/>
            <a:ext cx="5281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Garamond" panose="02020404030301010803" pitchFamily="18" charset="0"/>
              </a:rPr>
              <a:t>Vision:</a:t>
            </a:r>
          </a:p>
          <a:p>
            <a:endParaRPr lang="en-US" sz="4800" b="1" dirty="0"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A4AA55-B6D2-4C48-9945-582E0BD6972D}"/>
              </a:ext>
            </a:extLst>
          </p:cNvPr>
          <p:cNvSpPr txBox="1"/>
          <p:nvPr/>
        </p:nvSpPr>
        <p:spPr>
          <a:xfrm>
            <a:off x="1144445" y="1230017"/>
            <a:ext cx="6147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7. Journalist</a:t>
            </a:r>
          </a:p>
        </p:txBody>
      </p:sp>
      <p:pic>
        <p:nvPicPr>
          <p:cNvPr id="5" name="Picture 4" descr="A screenshot of a website&#10;&#10;AI-generated content may be incorrect.">
            <a:extLst>
              <a:ext uri="{FF2B5EF4-FFF2-40B4-BE49-F238E27FC236}">
                <a16:creationId xmlns:a16="http://schemas.microsoft.com/office/drawing/2014/main" xmlns="" id="{DE42644A-3361-9A2D-4ACE-0D7041047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870" y="452429"/>
            <a:ext cx="6996471" cy="3566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130351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696CE5-1C7A-6347-A3E3-A67BF3245D7C}"/>
              </a:ext>
            </a:extLst>
          </p:cNvPr>
          <p:cNvSpPr txBox="1"/>
          <p:nvPr/>
        </p:nvSpPr>
        <p:spPr>
          <a:xfrm>
            <a:off x="491289" y="399019"/>
            <a:ext cx="5281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Garamond" panose="02020404030301010803" pitchFamily="18" charset="0"/>
              </a:rPr>
              <a:t>Vision:</a:t>
            </a:r>
          </a:p>
          <a:p>
            <a:endParaRPr lang="en-US" sz="4800" b="1" dirty="0"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A4AA55-B6D2-4C48-9945-582E0BD6972D}"/>
              </a:ext>
            </a:extLst>
          </p:cNvPr>
          <p:cNvSpPr txBox="1"/>
          <p:nvPr/>
        </p:nvSpPr>
        <p:spPr>
          <a:xfrm>
            <a:off x="1144445" y="1230017"/>
            <a:ext cx="6147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8. Plum Book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9893E06-56F8-F49C-D6AE-6312EFC9A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5009" y="2223246"/>
            <a:ext cx="3085523" cy="4056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xmlns="" id="{4297D98D-1A06-3631-E7E5-DF0637333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850" y="575251"/>
            <a:ext cx="3916615" cy="5052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936415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2B3B55-5923-7799-D4F7-F28AC1872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89FA70-389A-B613-2082-C76C29404D34}"/>
              </a:ext>
            </a:extLst>
          </p:cNvPr>
          <p:cNvSpPr txBox="1"/>
          <p:nvPr/>
        </p:nvSpPr>
        <p:spPr>
          <a:xfrm>
            <a:off x="491289" y="399019"/>
            <a:ext cx="5281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Garamond" panose="02020404030301010803" pitchFamily="18" charset="0"/>
              </a:rPr>
              <a:t>Vision:</a:t>
            </a:r>
          </a:p>
          <a:p>
            <a:endParaRPr lang="en-US" sz="4800" b="1" dirty="0"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859209-9046-FBE6-0301-B5D426495D19}"/>
              </a:ext>
            </a:extLst>
          </p:cNvPr>
          <p:cNvSpPr txBox="1"/>
          <p:nvPr/>
        </p:nvSpPr>
        <p:spPr>
          <a:xfrm>
            <a:off x="1144445" y="1230017"/>
            <a:ext cx="6147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9. Write/Research</a:t>
            </a:r>
          </a:p>
        </p:txBody>
      </p:sp>
      <p:pic>
        <p:nvPicPr>
          <p:cNvPr id="6" name="Picture 5" descr="A document with a building in the background&#10;&#10;AI-generated content may be incorrect.">
            <a:extLst>
              <a:ext uri="{FF2B5EF4-FFF2-40B4-BE49-F238E27FC236}">
                <a16:creationId xmlns:a16="http://schemas.microsoft.com/office/drawing/2014/main" xmlns="" id="{439B7261-1BEA-E840-D548-0D53E7A8F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800" y="2344061"/>
            <a:ext cx="3190840" cy="4114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close-up of a news paper&#10;&#10;AI-generated content may be incorrect.">
            <a:extLst>
              <a:ext uri="{FF2B5EF4-FFF2-40B4-BE49-F238E27FC236}">
                <a16:creationId xmlns:a16="http://schemas.microsoft.com/office/drawing/2014/main" xmlns="" id="{61559FC5-AA5F-D9B7-6912-D07625280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083" y="2922883"/>
            <a:ext cx="6172200" cy="270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5561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website&#10;&#10;Description automatically generated">
            <a:extLst>
              <a:ext uri="{FF2B5EF4-FFF2-40B4-BE49-F238E27FC236}">
                <a16:creationId xmlns:a16="http://schemas.microsoft.com/office/drawing/2014/main" xmlns="" id="{CAAAB729-D0C1-7B30-69C6-E31BB03E2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11" y="327085"/>
            <a:ext cx="6606718" cy="5948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box of butter with black text&#10;&#10;Description automatically generated">
            <a:extLst>
              <a:ext uri="{FF2B5EF4-FFF2-40B4-BE49-F238E27FC236}">
                <a16:creationId xmlns:a16="http://schemas.microsoft.com/office/drawing/2014/main" xmlns="" id="{76A34DC9-CC24-9CC3-CDAC-3F78E04FE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988" y="2378960"/>
            <a:ext cx="3512201" cy="2100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041345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696CE5-1C7A-6347-A3E3-A67BF3245D7C}"/>
              </a:ext>
            </a:extLst>
          </p:cNvPr>
          <p:cNvSpPr txBox="1"/>
          <p:nvPr/>
        </p:nvSpPr>
        <p:spPr>
          <a:xfrm>
            <a:off x="491289" y="399019"/>
            <a:ext cx="5281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Garamond" panose="02020404030301010803" pitchFamily="18" charset="0"/>
              </a:rPr>
              <a:t>Vision:</a:t>
            </a:r>
          </a:p>
          <a:p>
            <a:endParaRPr lang="en-US" sz="4800" b="1" dirty="0"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A4AA55-B6D2-4C48-9945-582E0BD6972D}"/>
              </a:ext>
            </a:extLst>
          </p:cNvPr>
          <p:cNvSpPr txBox="1"/>
          <p:nvPr/>
        </p:nvSpPr>
        <p:spPr>
          <a:xfrm>
            <a:off x="1144445" y="1230017"/>
            <a:ext cx="6147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10. Join an Organization</a:t>
            </a:r>
          </a:p>
        </p:txBody>
      </p:sp>
      <p:pic>
        <p:nvPicPr>
          <p:cNvPr id="2" name="Picture 2" descr="Iowa CCI">
            <a:extLst>
              <a:ext uri="{FF2B5EF4-FFF2-40B4-BE49-F238E27FC236}">
                <a16:creationId xmlns:a16="http://schemas.microsoft.com/office/drawing/2014/main" xmlns="" id="{B063D50A-5477-B4A0-0DF4-88E8B9C4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122" y="623378"/>
            <a:ext cx="3601399" cy="105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3 people">
            <a:extLst>
              <a:ext uri="{FF2B5EF4-FFF2-40B4-BE49-F238E27FC236}">
                <a16:creationId xmlns:a16="http://schemas.microsoft.com/office/drawing/2014/main" xmlns="" id="{A800995D-8816-3335-083D-147AA23CE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0451" y="2176299"/>
            <a:ext cx="5411097" cy="4058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550333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YY Stock Price and Chart — NYSE:SYY — TradingView">
            <a:extLst>
              <a:ext uri="{FF2B5EF4-FFF2-40B4-BE49-F238E27FC236}">
                <a16:creationId xmlns:a16="http://schemas.microsoft.com/office/drawing/2014/main" xmlns="" id="{F394543E-30B7-0F1A-03B8-A9ECE3A56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450167" y="783167"/>
            <a:ext cx="5291666" cy="529166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208707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998480-A357-294B-8C01-1BDAEE60871A}"/>
              </a:ext>
            </a:extLst>
          </p:cNvPr>
          <p:cNvSpPr txBox="1"/>
          <p:nvPr/>
        </p:nvSpPr>
        <p:spPr>
          <a:xfrm>
            <a:off x="1379621" y="822540"/>
            <a:ext cx="94327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Garamond" panose="02020404030301010803" pitchFamily="18" charset="0"/>
              </a:rPr>
              <a:t>My vision for the American food system is that any American can sit down in a local restaurant and enjoy a meal where those that grew, picked, processed, transported, cooked, and served it all make a reasonable living at a fair price. </a:t>
            </a:r>
          </a:p>
        </p:txBody>
      </p:sp>
      <p:pic>
        <p:nvPicPr>
          <p:cNvPr id="1026" name="Picture 2" descr="Physical map of Iowa">
            <a:extLst>
              <a:ext uri="{FF2B5EF4-FFF2-40B4-BE49-F238E27FC236}">
                <a16:creationId xmlns:a16="http://schemas.microsoft.com/office/drawing/2014/main" xmlns="" id="{3643BA00-6C62-2B43-82E6-23A8ECFE3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8248" y="4687326"/>
            <a:ext cx="2920307" cy="179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Italy Physical Map">
            <a:extLst>
              <a:ext uri="{FF2B5EF4-FFF2-40B4-BE49-F238E27FC236}">
                <a16:creationId xmlns:a16="http://schemas.microsoft.com/office/drawing/2014/main" xmlns="" id="{E7142608-66C3-0640-B7D4-5FB5B6B29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9203" y="3976253"/>
            <a:ext cx="2166351" cy="2507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166799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15851D-0C57-5640-BAEF-2AD9E3A9B7AC}"/>
              </a:ext>
            </a:extLst>
          </p:cNvPr>
          <p:cNvSpPr txBox="1"/>
          <p:nvPr/>
        </p:nvSpPr>
        <p:spPr>
          <a:xfrm>
            <a:off x="5972222" y="4678086"/>
            <a:ext cx="4599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aramond" panose="02020404030301010803" pitchFamily="18" charset="0"/>
              </a:rPr>
              <a:t>Email: </a:t>
            </a:r>
            <a:r>
              <a:rPr lang="en-US" sz="2400" b="1" dirty="0" err="1">
                <a:latin typeface="Garamond" panose="02020404030301010803" pitchFamily="18" charset="0"/>
              </a:rPr>
              <a:t>arfrerick@gmail.com</a:t>
            </a:r>
            <a:endParaRPr lang="en-US" sz="2400" b="1" dirty="0">
              <a:latin typeface="Garamond" panose="02020404030301010803" pitchFamily="18" charset="0"/>
            </a:endParaRPr>
          </a:p>
          <a:p>
            <a:pPr algn="ctr"/>
            <a:r>
              <a:rPr lang="en-US" sz="2400" b="1" dirty="0">
                <a:latin typeface="Garamond" panose="02020404030301010803" pitchFamily="18" charset="0"/>
              </a:rPr>
              <a:t>Socials: @</a:t>
            </a:r>
            <a:r>
              <a:rPr lang="en-US" sz="2400" b="1" dirty="0" err="1">
                <a:latin typeface="Garamond" panose="02020404030301010803" pitchFamily="18" charset="0"/>
              </a:rPr>
              <a:t>austinfrerick</a:t>
            </a:r>
            <a:endParaRPr lang="en-US" sz="2400" b="1" dirty="0">
              <a:latin typeface="Garamond" panose="02020404030301010803" pitchFamily="18" charset="0"/>
            </a:endParaRPr>
          </a:p>
          <a:p>
            <a:pPr algn="ctr"/>
            <a:r>
              <a:rPr lang="en-US" sz="2400" b="1" dirty="0">
                <a:latin typeface="Garamond" panose="02020404030301010803" pitchFamily="18" charset="0"/>
              </a:rPr>
              <a:t>Website: </a:t>
            </a:r>
            <a:r>
              <a:rPr lang="en-US" sz="2400" b="1" dirty="0" err="1">
                <a:latin typeface="Garamond" panose="02020404030301010803" pitchFamily="18" charset="0"/>
              </a:rPr>
              <a:t>austinfrerick.com</a:t>
            </a:r>
            <a:endParaRPr lang="en-US" sz="2400" b="1" dirty="0">
              <a:latin typeface="Garamond" panose="02020404030301010803" pitchFamily="18" charset="0"/>
            </a:endParaRPr>
          </a:p>
        </p:txBody>
      </p:sp>
      <p:pic>
        <p:nvPicPr>
          <p:cNvPr id="6" name="Picture 5" descr="A book cover with a dollar bill on a fork&#10;&#10;Description automatically generated">
            <a:extLst>
              <a:ext uri="{FF2B5EF4-FFF2-40B4-BE49-F238E27FC236}">
                <a16:creationId xmlns:a16="http://schemas.microsoft.com/office/drawing/2014/main" xmlns="" id="{3CE164F1-6CF1-294A-185A-135319878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86" y="350567"/>
            <a:ext cx="4082974" cy="6156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7FA90D-F78D-DF6E-5E7F-88BEE6A2AE58}"/>
              </a:ext>
            </a:extLst>
          </p:cNvPr>
          <p:cNvSpPr txBox="1"/>
          <p:nvPr/>
        </p:nvSpPr>
        <p:spPr>
          <a:xfrm>
            <a:off x="4835236" y="1951579"/>
            <a:ext cx="6873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aramond" panose="02020404030301010803" pitchFamily="18" charset="0"/>
              </a:rPr>
              <a:t>You </a:t>
            </a:r>
            <a:r>
              <a:rPr lang="en-US" sz="3600" b="1">
                <a:latin typeface="Garamond" panose="02020404030301010803" pitchFamily="18" charset="0"/>
              </a:rPr>
              <a:t>can order </a:t>
            </a:r>
            <a:r>
              <a:rPr lang="en-US" sz="3600" b="1" dirty="0">
                <a:latin typeface="Garamond" panose="02020404030301010803" pitchFamily="18" charset="0"/>
              </a:rPr>
              <a:t>it at major retailers or check with your local bookstore.</a:t>
            </a:r>
          </a:p>
        </p:txBody>
      </p:sp>
    </p:spTree>
    <p:extLst>
      <p:ext uri="{BB962C8B-B14F-4D97-AF65-F5344CB8AC3E}">
        <p14:creationId xmlns:p14="http://schemas.microsoft.com/office/powerpoint/2010/main" xmlns="" val="116871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xmlns="" id="{53D441AD-6ACA-0FB8-6753-7E19260ED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062" y="418012"/>
            <a:ext cx="6489713" cy="4323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A parking lot with cars and trees&#10;&#10;Description automatically generated">
            <a:extLst>
              <a:ext uri="{FF2B5EF4-FFF2-40B4-BE49-F238E27FC236}">
                <a16:creationId xmlns:a16="http://schemas.microsoft.com/office/drawing/2014/main" xmlns="" id="{468A3567-EEF3-F200-203E-A5F26C8D5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165518"/>
            <a:ext cx="5701943" cy="3274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55833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.S. pork exports projected to surge, surpass broiler chicken exports |  Economic Research Service">
            <a:extLst>
              <a:ext uri="{FF2B5EF4-FFF2-40B4-BE49-F238E27FC236}">
                <a16:creationId xmlns:a16="http://schemas.microsoft.com/office/drawing/2014/main" xmlns="" id="{E87A5281-EFCF-D6EE-54A4-597984FE1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2319" y="414866"/>
            <a:ext cx="6427361" cy="602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8006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4505</TotalTime>
  <Words>141</Words>
  <Application>Microsoft Office PowerPoint</Application>
  <PresentationFormat>Custom</PresentationFormat>
  <Paragraphs>31</Paragraphs>
  <Slides>73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</dc:title>
  <dc:creator>Austin Frerick</dc:creator>
  <cp:lastModifiedBy>Skippy</cp:lastModifiedBy>
  <cp:revision>301</cp:revision>
  <cp:lastPrinted>2020-02-14T12:59:44Z</cp:lastPrinted>
  <dcterms:created xsi:type="dcterms:W3CDTF">2020-02-12T01:03:55Z</dcterms:created>
  <dcterms:modified xsi:type="dcterms:W3CDTF">2025-07-18T00:49:52Z</dcterms:modified>
</cp:coreProperties>
</file>